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98"/>
  </p:notesMasterIdLst>
  <p:handoutMasterIdLst>
    <p:handoutMasterId r:id="rId99"/>
  </p:handoutMasterIdLst>
  <p:sldIdLst>
    <p:sldId id="343" r:id="rId2"/>
    <p:sldId id="344" r:id="rId3"/>
    <p:sldId id="537" r:id="rId4"/>
    <p:sldId id="531" r:id="rId5"/>
    <p:sldId id="345" r:id="rId6"/>
    <p:sldId id="530" r:id="rId7"/>
    <p:sldId id="355" r:id="rId8"/>
    <p:sldId id="347" r:id="rId9"/>
    <p:sldId id="349" r:id="rId10"/>
    <p:sldId id="350" r:id="rId11"/>
    <p:sldId id="356" r:id="rId12"/>
    <p:sldId id="547" r:id="rId13"/>
    <p:sldId id="548" r:id="rId14"/>
    <p:sldId id="365" r:id="rId15"/>
    <p:sldId id="366" r:id="rId16"/>
    <p:sldId id="448" r:id="rId17"/>
    <p:sldId id="464" r:id="rId18"/>
    <p:sldId id="549" r:id="rId19"/>
    <p:sldId id="449" r:id="rId20"/>
    <p:sldId id="450" r:id="rId21"/>
    <p:sldId id="451" r:id="rId22"/>
    <p:sldId id="452" r:id="rId23"/>
    <p:sldId id="370" r:id="rId24"/>
    <p:sldId id="522" r:id="rId25"/>
    <p:sldId id="371" r:id="rId26"/>
    <p:sldId id="532" r:id="rId27"/>
    <p:sldId id="372" r:id="rId28"/>
    <p:sldId id="533" r:id="rId29"/>
    <p:sldId id="534" r:id="rId30"/>
    <p:sldId id="546" r:id="rId31"/>
    <p:sldId id="545" r:id="rId32"/>
    <p:sldId id="543" r:id="rId33"/>
    <p:sldId id="544" r:id="rId34"/>
    <p:sldId id="541" r:id="rId35"/>
    <p:sldId id="535" r:id="rId36"/>
    <p:sldId id="536" r:id="rId37"/>
    <p:sldId id="408" r:id="rId38"/>
    <p:sldId id="554" r:id="rId39"/>
    <p:sldId id="461" r:id="rId40"/>
    <p:sldId id="454" r:id="rId41"/>
    <p:sldId id="455" r:id="rId42"/>
    <p:sldId id="463" r:id="rId43"/>
    <p:sldId id="538" r:id="rId44"/>
    <p:sldId id="379" r:id="rId45"/>
    <p:sldId id="380" r:id="rId46"/>
    <p:sldId id="381" r:id="rId47"/>
    <p:sldId id="382" r:id="rId48"/>
    <p:sldId id="383" r:id="rId49"/>
    <p:sldId id="528" r:id="rId50"/>
    <p:sldId id="529" r:id="rId51"/>
    <p:sldId id="385" r:id="rId52"/>
    <p:sldId id="386" r:id="rId53"/>
    <p:sldId id="387" r:id="rId54"/>
    <p:sldId id="388" r:id="rId55"/>
    <p:sldId id="389" r:id="rId56"/>
    <p:sldId id="466" r:id="rId57"/>
    <p:sldId id="390" r:id="rId58"/>
    <p:sldId id="391" r:id="rId59"/>
    <p:sldId id="424" r:id="rId60"/>
    <p:sldId id="474" r:id="rId61"/>
    <p:sldId id="472" r:id="rId62"/>
    <p:sldId id="476" r:id="rId63"/>
    <p:sldId id="473" r:id="rId64"/>
    <p:sldId id="475" r:id="rId65"/>
    <p:sldId id="397" r:id="rId66"/>
    <p:sldId id="398" r:id="rId67"/>
    <p:sldId id="399" r:id="rId68"/>
    <p:sldId id="400" r:id="rId69"/>
    <p:sldId id="404" r:id="rId70"/>
    <p:sldId id="484" r:id="rId71"/>
    <p:sldId id="443" r:id="rId72"/>
    <p:sldId id="405" r:id="rId73"/>
    <p:sldId id="480" r:id="rId74"/>
    <p:sldId id="525" r:id="rId75"/>
    <p:sldId id="539" r:id="rId76"/>
    <p:sldId id="540" r:id="rId77"/>
    <p:sldId id="556" r:id="rId78"/>
    <p:sldId id="410" r:id="rId79"/>
    <p:sldId id="418" r:id="rId80"/>
    <p:sldId id="374" r:id="rId81"/>
    <p:sldId id="485" r:id="rId82"/>
    <p:sldId id="523" r:id="rId83"/>
    <p:sldId id="378" r:id="rId84"/>
    <p:sldId id="419" r:id="rId85"/>
    <p:sldId id="431" r:id="rId86"/>
    <p:sldId id="432" r:id="rId87"/>
    <p:sldId id="433" r:id="rId88"/>
    <p:sldId id="434" r:id="rId89"/>
    <p:sldId id="488" r:id="rId90"/>
    <p:sldId id="486" r:id="rId91"/>
    <p:sldId id="487" r:id="rId92"/>
    <p:sldId id="550" r:id="rId93"/>
    <p:sldId id="551" r:id="rId94"/>
    <p:sldId id="552" r:id="rId95"/>
    <p:sldId id="440" r:id="rId96"/>
    <p:sldId id="555" r:id="rId9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B2FA735-9F2C-4C76-A74B-BEBFEA4A7209}">
          <p14:sldIdLst>
            <p14:sldId id="343"/>
            <p14:sldId id="344"/>
            <p14:sldId id="537"/>
            <p14:sldId id="531"/>
            <p14:sldId id="345"/>
            <p14:sldId id="530"/>
            <p14:sldId id="355"/>
            <p14:sldId id="347"/>
            <p14:sldId id="349"/>
            <p14:sldId id="350"/>
            <p14:sldId id="356"/>
            <p14:sldId id="547"/>
            <p14:sldId id="548"/>
            <p14:sldId id="365"/>
            <p14:sldId id="366"/>
            <p14:sldId id="448"/>
            <p14:sldId id="464"/>
            <p14:sldId id="549"/>
            <p14:sldId id="449"/>
            <p14:sldId id="450"/>
            <p14:sldId id="451"/>
            <p14:sldId id="452"/>
            <p14:sldId id="370"/>
            <p14:sldId id="522"/>
            <p14:sldId id="371"/>
            <p14:sldId id="532"/>
            <p14:sldId id="372"/>
            <p14:sldId id="533"/>
            <p14:sldId id="534"/>
            <p14:sldId id="546"/>
            <p14:sldId id="545"/>
            <p14:sldId id="543"/>
            <p14:sldId id="544"/>
            <p14:sldId id="541"/>
            <p14:sldId id="535"/>
            <p14:sldId id="536"/>
            <p14:sldId id="408"/>
            <p14:sldId id="554"/>
          </p14:sldIdLst>
        </p14:section>
        <p14:section name="Engine Architecture" id="{857069B1-BD41-496E-B9E9-8CDAB9230D5B}">
          <p14:sldIdLst>
            <p14:sldId id="461"/>
            <p14:sldId id="454"/>
            <p14:sldId id="455"/>
            <p14:sldId id="463"/>
            <p14:sldId id="538"/>
            <p14:sldId id="379"/>
            <p14:sldId id="380"/>
            <p14:sldId id="381"/>
            <p14:sldId id="382"/>
            <p14:sldId id="383"/>
            <p14:sldId id="528"/>
            <p14:sldId id="529"/>
            <p14:sldId id="385"/>
            <p14:sldId id="386"/>
            <p14:sldId id="387"/>
            <p14:sldId id="388"/>
            <p14:sldId id="389"/>
            <p14:sldId id="466"/>
            <p14:sldId id="390"/>
            <p14:sldId id="391"/>
            <p14:sldId id="424"/>
            <p14:sldId id="474"/>
            <p14:sldId id="472"/>
            <p14:sldId id="476"/>
            <p14:sldId id="473"/>
            <p14:sldId id="475"/>
            <p14:sldId id="397"/>
            <p14:sldId id="398"/>
            <p14:sldId id="399"/>
            <p14:sldId id="400"/>
            <p14:sldId id="404"/>
            <p14:sldId id="484"/>
            <p14:sldId id="443"/>
            <p14:sldId id="405"/>
            <p14:sldId id="480"/>
            <p14:sldId id="525"/>
            <p14:sldId id="539"/>
            <p14:sldId id="540"/>
          </p14:sldIdLst>
        </p14:section>
        <p14:section name="Tips" id="{EBAC5759-6184-4D29-9EB8-F1FD06FC6ECC}">
          <p14:sldIdLst>
            <p14:sldId id="556"/>
            <p14:sldId id="410"/>
            <p14:sldId id="418"/>
            <p14:sldId id="374"/>
            <p14:sldId id="485"/>
            <p14:sldId id="523"/>
            <p14:sldId id="378"/>
            <p14:sldId id="419"/>
            <p14:sldId id="431"/>
            <p14:sldId id="432"/>
            <p14:sldId id="433"/>
            <p14:sldId id="434"/>
            <p14:sldId id="488"/>
            <p14:sldId id="486"/>
            <p14:sldId id="487"/>
            <p14:sldId id="550"/>
            <p14:sldId id="551"/>
            <p14:sldId id="552"/>
            <p14:sldId id="440"/>
            <p14:sldId id="5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son, Andrew" initials="PA" lastIdx="2" clrIdx="0">
    <p:extLst>
      <p:ext uri="{19B8F6BF-5375-455C-9EA6-DF929625EA0E}">
        <p15:presenceInfo xmlns:p15="http://schemas.microsoft.com/office/powerpoint/2012/main" userId="S::apeter10@ad.brown.edu::c84cfe9f-87ea-496b-b536-13425eeb5ab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80A0FF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58" autoAdjust="0"/>
    <p:restoredTop sz="79792" autoAdjust="0"/>
  </p:normalViewPr>
  <p:slideViewPr>
    <p:cSldViewPr>
      <p:cViewPr varScale="1">
        <p:scale>
          <a:sx n="160" d="100"/>
          <a:sy n="160" d="100"/>
        </p:scale>
        <p:origin x="85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223" y="2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handoutMaster" Target="handoutMasters/handoutMaster1.xml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Median Hours</c:v>
                </c:pt>
              </c:strCache>
            </c:strRef>
          </c:tx>
          <c:cat>
            <c:strRef>
              <c:f>Sheet1!$A$2:$A$10</c:f>
              <c:strCache>
                <c:ptCount val="9"/>
                <c:pt idx="0">
                  <c:v>Warmup I</c:v>
                </c:pt>
                <c:pt idx="1">
                  <c:v>Warmup II</c:v>
                </c:pt>
                <c:pt idx="2">
                  <c:v>Minecraft I</c:v>
                </c:pt>
                <c:pt idx="3">
                  <c:v>Minecraft II</c:v>
                </c:pt>
                <c:pt idx="4">
                  <c:v>Minecraft III</c:v>
                </c:pt>
                <c:pt idx="5">
                  <c:v>Platformer I</c:v>
                </c:pt>
                <c:pt idx="6">
                  <c:v>Platformer II</c:v>
                </c:pt>
                <c:pt idx="7">
                  <c:v>Platformer III</c:v>
                </c:pt>
                <c:pt idx="8">
                  <c:v>Platformer IV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</c:v>
                </c:pt>
                <c:pt idx="1">
                  <c:v>12</c:v>
                </c:pt>
                <c:pt idx="2">
                  <c:v>16</c:v>
                </c:pt>
                <c:pt idx="3">
                  <c:v>20</c:v>
                </c:pt>
                <c:pt idx="4">
                  <c:v>18</c:v>
                </c:pt>
                <c:pt idx="5">
                  <c:v>11</c:v>
                </c:pt>
                <c:pt idx="6">
                  <c:v>14</c:v>
                </c:pt>
                <c:pt idx="7">
                  <c:v>16</c:v>
                </c:pt>
                <c:pt idx="8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CD-427C-9365-596D41F843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9912680"/>
        <c:axId val="2139915672"/>
      </c:lineChart>
      <c:catAx>
        <c:axId val="21399126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39915672"/>
        <c:crosses val="autoZero"/>
        <c:auto val="1"/>
        <c:lblAlgn val="ctr"/>
        <c:lblOffset val="100"/>
        <c:noMultiLvlLbl val="0"/>
      </c:catAx>
      <c:valAx>
        <c:axId val="213991567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Number of</a:t>
                </a:r>
                <a:r>
                  <a:rPr lang="en-US" baseline="0" dirty="0"/>
                  <a:t> hours</a:t>
                </a:r>
                <a:endParaRPr lang="en-US" dirty="0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13991268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9990D4-79D1-4121-A461-D8AEF59D439A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3CCE9-78AF-4755-8CDE-725C56BBC16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104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jpeg>
</file>

<file path=ppt/media/image22.jpg>
</file>

<file path=ppt/media/image23.png>
</file>

<file path=ppt/media/image24.jpg>
</file>

<file path=ppt/media/image25.gif>
</file>

<file path=ppt/media/image26.jpg>
</file>

<file path=ppt/media/image27.jp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8715D-4990-4AB2-B28B-5680244F4015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31BB2-CA44-475A-924D-6F6BDD6AEE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958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Topics in 3D Game engine development (cs195u)!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833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11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583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0296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8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920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65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74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707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713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433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73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9934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93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522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190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4336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give example of setting screen during</a:t>
            </a:r>
            <a:r>
              <a:rPr lang="en-US" baseline="0" dirty="0"/>
              <a:t> class if people are puzzled</a:t>
            </a:r>
          </a:p>
          <a:p>
            <a:endParaRPr lang="en-US" baseline="0" dirty="0"/>
          </a:p>
          <a:p>
            <a:r>
              <a:rPr lang="en-US" baseline="0" dirty="0"/>
              <a:t>Use case of screen list: multiple screens need information simultaneously, multiple screens drawn (ex. Menu open with game in background, etc.)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743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833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</a:t>
            </a:r>
            <a:r>
              <a:rPr lang="en-US" baseline="0" dirty="0"/>
              <a:t> about the idea of using a virtual “camera” for rendering our 3D game world, and how we’ll achieve first person view of our world using this idea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0134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Virtual camera,</a:t>
            </a:r>
            <a:r>
              <a:rPr lang="en-US" baseline="0" dirty="0"/>
              <a:t> goal is similar, but what does it mean?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Squash 3D scene onto cross section of frustum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That’s what rendering means for our virtual camera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7907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tell me there’s a camera somewhere in the world, that’s not very useful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87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4454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tell me there’s a camera somewhere in the world, that’s not very useful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435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tell me there’s a camera somewhere in the world, that’s not very useful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486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</a:t>
            </a:r>
            <a:r>
              <a:rPr lang="en-US" baseline="0" dirty="0"/>
              <a:t> about</a:t>
            </a:r>
            <a:r>
              <a:rPr lang="en-US" dirty="0"/>
              <a:t> parameters of virtual camera, leveraging camera to get first person view, movement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describe orientation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852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</a:t>
            </a:r>
            <a:r>
              <a:rPr lang="en-US" baseline="0" dirty="0"/>
              <a:t> about</a:t>
            </a:r>
            <a:r>
              <a:rPr lang="en-US" dirty="0"/>
              <a:t> parameters of virtual camera, leveraging camera to get first person view, movement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describe orientation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741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042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Best thing to mitigate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8914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Best thing to mitigate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6132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6528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0172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Brief</a:t>
            </a:r>
            <a:r>
              <a:rPr lang="en-US" baseline="0" dirty="0"/>
              <a:t> motivation of camera for 3D rendering</a:t>
            </a:r>
            <a:endParaRPr lang="en-US" dirty="0"/>
          </a:p>
          <a:p>
            <a:r>
              <a:rPr lang="en-US" dirty="0"/>
              <a:t>* Give example of coordinate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25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241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Qt</a:t>
            </a:r>
            <a:r>
              <a:rPr lang="en-US" dirty="0"/>
              <a:t> – window</a:t>
            </a:r>
            <a:r>
              <a:rPr lang="en-US" baseline="0" dirty="0"/>
              <a:t>s and useful library of data structures (better </a:t>
            </a:r>
            <a:r>
              <a:rPr lang="en-US" baseline="0" dirty="0" err="1"/>
              <a:t>api</a:t>
            </a:r>
            <a:r>
              <a:rPr lang="en-US" baseline="0" dirty="0"/>
              <a:t> than </a:t>
            </a:r>
            <a:r>
              <a:rPr lang="en-US" baseline="0" dirty="0" err="1"/>
              <a:t>stdlib</a:t>
            </a:r>
            <a:r>
              <a:rPr lang="en-US" baseline="0" dirty="0"/>
              <a:t>)</a:t>
            </a:r>
          </a:p>
          <a:p>
            <a:endParaRPr lang="en-US" baseline="0" dirty="0"/>
          </a:p>
          <a:p>
            <a:r>
              <a:rPr lang="en-US" baseline="0" dirty="0"/>
              <a:t>Main &amp; </a:t>
            </a:r>
            <a:r>
              <a:rPr lang="en-US" baseline="0" dirty="0" err="1"/>
              <a:t>Mainwindow</a:t>
            </a:r>
            <a:r>
              <a:rPr lang="en-US" baseline="0" dirty="0"/>
              <a:t> are </a:t>
            </a:r>
            <a:r>
              <a:rPr lang="en-US" baseline="0" dirty="0" err="1"/>
              <a:t>Qt</a:t>
            </a:r>
            <a:r>
              <a:rPr lang="en-US" baseline="0" dirty="0"/>
              <a:t> stuff you can ignore, although Main sets </a:t>
            </a:r>
            <a:r>
              <a:rPr lang="en-US" baseline="0" dirty="0" err="1"/>
              <a:t>fullscreen</a:t>
            </a:r>
            <a:endParaRPr lang="en-US" baseline="0" dirty="0"/>
          </a:p>
          <a:p>
            <a:r>
              <a:rPr lang="en-US" baseline="0" dirty="0"/>
              <a:t>View is your entry point, handles updating, drawing, and events</a:t>
            </a:r>
          </a:p>
          <a:p>
            <a:endParaRPr lang="en-US" baseline="0" dirty="0"/>
          </a:p>
          <a:p>
            <a:r>
              <a:rPr lang="en-US" baseline="0" dirty="0"/>
              <a:t>Vector is like CS123Algebra, Vector2-4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651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Qt</a:t>
            </a:r>
            <a:r>
              <a:rPr lang="en-US" dirty="0"/>
              <a:t> – window</a:t>
            </a:r>
            <a:r>
              <a:rPr lang="en-US" baseline="0" dirty="0"/>
              <a:t>s and useful library of data structures (better </a:t>
            </a:r>
            <a:r>
              <a:rPr lang="en-US" baseline="0" dirty="0" err="1"/>
              <a:t>api</a:t>
            </a:r>
            <a:r>
              <a:rPr lang="en-US" baseline="0" dirty="0"/>
              <a:t> than </a:t>
            </a:r>
            <a:r>
              <a:rPr lang="en-US" baseline="0" dirty="0" err="1"/>
              <a:t>stdlib</a:t>
            </a:r>
            <a:r>
              <a:rPr lang="en-US" baseline="0" dirty="0"/>
              <a:t>)</a:t>
            </a:r>
          </a:p>
          <a:p>
            <a:endParaRPr lang="en-US" baseline="0" dirty="0"/>
          </a:p>
          <a:p>
            <a:r>
              <a:rPr lang="en-US" baseline="0" dirty="0"/>
              <a:t>Main &amp; </a:t>
            </a:r>
            <a:r>
              <a:rPr lang="en-US" baseline="0" dirty="0" err="1"/>
              <a:t>Mainwindow</a:t>
            </a:r>
            <a:r>
              <a:rPr lang="en-US" baseline="0" dirty="0"/>
              <a:t> are </a:t>
            </a:r>
            <a:r>
              <a:rPr lang="en-US" baseline="0" dirty="0" err="1"/>
              <a:t>Qt</a:t>
            </a:r>
            <a:r>
              <a:rPr lang="en-US" baseline="0" dirty="0"/>
              <a:t> stuff you can ignore, although Main sets </a:t>
            </a:r>
            <a:r>
              <a:rPr lang="en-US" baseline="0" dirty="0" err="1"/>
              <a:t>fullscreen</a:t>
            </a:r>
            <a:endParaRPr lang="en-US" baseline="0" dirty="0"/>
          </a:p>
          <a:p>
            <a:r>
              <a:rPr lang="en-US" baseline="0" dirty="0"/>
              <a:t>View is your entry point, handles updating, drawing, and events</a:t>
            </a:r>
          </a:p>
          <a:p>
            <a:endParaRPr lang="en-US" baseline="0" dirty="0"/>
          </a:p>
          <a:p>
            <a:r>
              <a:rPr lang="en-US" baseline="0" dirty="0"/>
              <a:t>Vector is like CS123Algebra, Vector2-4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8641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Qt</a:t>
            </a:r>
            <a:r>
              <a:rPr lang="en-US" dirty="0"/>
              <a:t> – window</a:t>
            </a:r>
            <a:r>
              <a:rPr lang="en-US" baseline="0" dirty="0"/>
              <a:t>s and useful library of data structures (better </a:t>
            </a:r>
            <a:r>
              <a:rPr lang="en-US" baseline="0" dirty="0" err="1"/>
              <a:t>api</a:t>
            </a:r>
            <a:r>
              <a:rPr lang="en-US" baseline="0" dirty="0"/>
              <a:t> than </a:t>
            </a:r>
            <a:r>
              <a:rPr lang="en-US" baseline="0" dirty="0" err="1"/>
              <a:t>stdlib</a:t>
            </a:r>
            <a:r>
              <a:rPr lang="en-US" baseline="0" dirty="0"/>
              <a:t>)</a:t>
            </a:r>
          </a:p>
          <a:p>
            <a:endParaRPr lang="en-US" baseline="0" dirty="0"/>
          </a:p>
          <a:p>
            <a:r>
              <a:rPr lang="en-US" baseline="0" dirty="0"/>
              <a:t>Main &amp; </a:t>
            </a:r>
            <a:r>
              <a:rPr lang="en-US" baseline="0" dirty="0" err="1"/>
              <a:t>Mainwindow</a:t>
            </a:r>
            <a:r>
              <a:rPr lang="en-US" baseline="0" dirty="0"/>
              <a:t> are </a:t>
            </a:r>
            <a:r>
              <a:rPr lang="en-US" baseline="0" dirty="0" err="1"/>
              <a:t>Qt</a:t>
            </a:r>
            <a:r>
              <a:rPr lang="en-US" baseline="0" dirty="0"/>
              <a:t> stuff you can ignore, although Main sets </a:t>
            </a:r>
            <a:r>
              <a:rPr lang="en-US" baseline="0" dirty="0" err="1"/>
              <a:t>fullscreen</a:t>
            </a:r>
            <a:endParaRPr lang="en-US" baseline="0" dirty="0"/>
          </a:p>
          <a:p>
            <a:r>
              <a:rPr lang="en-US" baseline="0" dirty="0"/>
              <a:t>View is your entry point, handles updating, drawing, and events</a:t>
            </a:r>
          </a:p>
          <a:p>
            <a:endParaRPr lang="en-US" baseline="0" dirty="0"/>
          </a:p>
          <a:p>
            <a:r>
              <a:rPr lang="en-US" baseline="0" dirty="0"/>
              <a:t>Vector is like CS123Algebra, Vector2-4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6512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Much easier to use than </a:t>
            </a:r>
            <a:r>
              <a:rPr lang="en-US" dirty="0" err="1"/>
              <a:t>c++</a:t>
            </a:r>
            <a:r>
              <a:rPr lang="en-US" baseline="0" dirty="0"/>
              <a:t> </a:t>
            </a:r>
            <a:r>
              <a:rPr lang="en-US" baseline="0" dirty="0" err="1"/>
              <a:t>stdlib</a:t>
            </a:r>
            <a:r>
              <a:rPr lang="en-US" baseline="0" dirty="0"/>
              <a:t> structures, no iterators necessary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602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Much easier to use than </a:t>
            </a:r>
            <a:r>
              <a:rPr lang="en-US" dirty="0" err="1"/>
              <a:t>c++</a:t>
            </a:r>
            <a:r>
              <a:rPr lang="en-US" baseline="0" dirty="0"/>
              <a:t> </a:t>
            </a:r>
            <a:r>
              <a:rPr lang="en-US" baseline="0" dirty="0" err="1"/>
              <a:t>stdlib</a:t>
            </a:r>
            <a:r>
              <a:rPr lang="en-US" baseline="0" dirty="0"/>
              <a:t> structures, no iterators necessary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30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4260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6079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270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6535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2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2999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72890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Ownership kind</a:t>
            </a:r>
            <a:r>
              <a:rPr lang="en-US" baseline="0" dirty="0"/>
              <a:t> of means that only one </a:t>
            </a:r>
            <a:r>
              <a:rPr lang="en-US" baseline="0" dirty="0" err="1"/>
              <a:t>unique_ptr</a:t>
            </a:r>
            <a:r>
              <a:rPr lang="en-US" baseline="0" dirty="0"/>
              <a:t> should point to resource owned by it at a time. </a:t>
            </a:r>
          </a:p>
          <a:p>
            <a:endParaRPr lang="en-US" baseline="0" dirty="0"/>
          </a:p>
          <a:p>
            <a:r>
              <a:rPr lang="en-US" baseline="0" dirty="0"/>
              <a:t>For </a:t>
            </a:r>
            <a:r>
              <a:rPr lang="en-US" baseline="0" dirty="0" err="1"/>
              <a:t>shared_ptrs</a:t>
            </a:r>
            <a:r>
              <a:rPr lang="en-US" baseline="0" dirty="0"/>
              <a:t>, multiple shared pointers can own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05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59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292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983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31BB2-CA44-475A-924D-6F6BDD6AEE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202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61950"/>
            <a:ext cx="7772400" cy="1102519"/>
          </a:xfrm>
          <a:effectLst>
            <a:outerShdw blurRad="139700" algn="t" rotWithShape="0">
              <a:schemeClr val="tx1"/>
            </a:outerShdw>
          </a:effectLst>
        </p:spPr>
        <p:txBody>
          <a:bodyPr>
            <a:noAutofit/>
          </a:bodyPr>
          <a:lstStyle>
            <a:lvl1pPr>
              <a:defRPr sz="6000" b="1" cap="small" baseline="0">
                <a:latin typeface="Karmina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33550"/>
            <a:ext cx="6400800" cy="1314450"/>
          </a:xfrm>
          <a:effectLst>
            <a:outerShdw blurRad="76200" algn="ctr" rotWithShape="0">
              <a:schemeClr val="tx1"/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3600" b="1">
                <a:solidFill>
                  <a:schemeClr val="tx1">
                    <a:tint val="75000"/>
                  </a:schemeClr>
                </a:solidFill>
                <a:latin typeface="Karmina" pitchFamily="50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699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9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153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5813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53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217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>
                <a:latin typeface="Century Gothic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561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72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22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16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2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9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0BE7-2290-4558-8837-E2886E6A9976}" type="datetimeFigureOut">
              <a:rPr lang="en-US" smtClean="0"/>
              <a:pPr/>
              <a:t>1/25/21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C9641-336B-4E2C-9DC6-5E8DD4D2C5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19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 cap="none" baseline="0">
          <a:solidFill>
            <a:schemeClr val="tx1"/>
          </a:solidFill>
          <a:latin typeface="Century Gothic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w Cen MT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w Cen MT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w Cen MT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w Cen MT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w Cen MT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CS1950u!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845830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114800" cy="3394472"/>
          </a:xfrm>
        </p:spPr>
        <p:txBody>
          <a:bodyPr>
            <a:normAutofit fontScale="92500"/>
          </a:bodyPr>
          <a:lstStyle/>
          <a:p>
            <a:r>
              <a:rPr lang="en-US" dirty="0"/>
              <a:t>4 checkpoints over 6 weeks</a:t>
            </a:r>
          </a:p>
          <a:p>
            <a:r>
              <a:rPr lang="en-US" dirty="0"/>
              <a:t>Topics:</a:t>
            </a:r>
          </a:p>
          <a:p>
            <a:pPr lvl="1"/>
            <a:r>
              <a:rPr lang="en-US" dirty="0"/>
              <a:t>collisions, rigid body physics</a:t>
            </a:r>
          </a:p>
          <a:p>
            <a:pPr lvl="1"/>
            <a:r>
              <a:rPr lang="en-US" dirty="0"/>
              <a:t>spatial acceleration</a:t>
            </a:r>
          </a:p>
          <a:p>
            <a:pPr lvl="1"/>
            <a:r>
              <a:rPr lang="en-US" dirty="0"/>
              <a:t>pathfinding, AI</a:t>
            </a:r>
          </a:p>
          <a:p>
            <a:pPr lvl="1"/>
            <a:r>
              <a:rPr lang="en-US" dirty="0"/>
              <a:t>UI/HUD</a:t>
            </a:r>
          </a:p>
          <a:p>
            <a:pPr lvl="1"/>
            <a:r>
              <a:rPr lang="en-US" dirty="0"/>
              <a:t>animation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488" y="1635670"/>
            <a:ext cx="4036024" cy="2523034"/>
          </a:xfrm>
        </p:spPr>
      </p:pic>
    </p:spTree>
    <p:extLst>
      <p:ext uri="{BB962C8B-B14F-4D97-AF65-F5344CB8AC3E}">
        <p14:creationId xmlns:p14="http://schemas.microsoft.com/office/powerpoint/2010/main" val="299516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4 week project</a:t>
            </a:r>
          </a:p>
          <a:p>
            <a:r>
              <a:rPr lang="en-US" dirty="0"/>
              <a:t>Your choice of engine features</a:t>
            </a:r>
          </a:p>
          <a:p>
            <a:r>
              <a:rPr lang="en-US" dirty="0"/>
              <a:t>Your choice of game features</a:t>
            </a:r>
          </a:p>
          <a:p>
            <a:r>
              <a:rPr lang="en-US" dirty="0"/>
              <a:t>Groups encouraged, but not required</a:t>
            </a:r>
          </a:p>
          <a:p>
            <a:r>
              <a:rPr lang="en-US" dirty="0"/>
              <a:t>More details later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3DCB3-1D7A-4598-9693-AD72D1DF35B8}"/>
              </a:ext>
            </a:extLst>
          </p:cNvPr>
          <p:cNvSpPr txBox="1"/>
          <p:nvPr/>
        </p:nvSpPr>
        <p:spPr>
          <a:xfrm>
            <a:off x="5791200" y="1962150"/>
            <a:ext cx="21336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600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24090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1DEF3-1D31-8F49-8186-A7E4F0C9B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2AF91-2FBD-6A42-822A-8A09FF8E67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19300" y="1276350"/>
            <a:ext cx="5105400" cy="53340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Week 1 (Basic Engine Architecture) </a:t>
            </a:r>
          </a:p>
          <a:p>
            <a:pPr marL="0" indent="0" algn="ctr">
              <a:buNone/>
            </a:pP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6A97377-F4B5-7642-AD31-E4862369EA30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4572000" y="1809750"/>
            <a:ext cx="0" cy="6858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C6F65EF-6B90-3B49-A31C-B05CBE75F63C}"/>
              </a:ext>
            </a:extLst>
          </p:cNvPr>
          <p:cNvSpPr txBox="1">
            <a:spLocks/>
          </p:cNvSpPr>
          <p:nvPr/>
        </p:nvSpPr>
        <p:spPr>
          <a:xfrm>
            <a:off x="2019300" y="2343150"/>
            <a:ext cx="5105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2 (Gameworld, ECS, Systems) 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5FEEFD-D402-0944-9412-5A622EE3EDF4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2679999" y="2876550"/>
            <a:ext cx="1892002" cy="533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7D9E33-3395-174D-A731-F2E2585E9E3B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>
            <a:off x="4572000" y="2876550"/>
            <a:ext cx="1973188" cy="533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7D12AE9-BFBB-664C-8D29-76E86C036A0D}"/>
              </a:ext>
            </a:extLst>
          </p:cNvPr>
          <p:cNvSpPr txBox="1">
            <a:spLocks/>
          </p:cNvSpPr>
          <p:nvPr/>
        </p:nvSpPr>
        <p:spPr>
          <a:xfrm>
            <a:off x="787998" y="3409950"/>
            <a:ext cx="3784002" cy="99059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3-4 (Ellipsoid/Triangle, Sphere/Cylinder/AAB Collisions)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F2A1285-388B-C241-B881-39BF62438C7C}"/>
              </a:ext>
            </a:extLst>
          </p:cNvPr>
          <p:cNvSpPr txBox="1">
            <a:spLocks/>
          </p:cNvSpPr>
          <p:nvPr/>
        </p:nvSpPr>
        <p:spPr>
          <a:xfrm>
            <a:off x="4876800" y="3409950"/>
            <a:ext cx="3336776" cy="99059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5500" dirty="0"/>
              <a:t>Week 3-4 (GJK, EPA Collisions)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E604D629-9422-6C42-B6DC-2ECDB581CDC6}"/>
              </a:ext>
            </a:extLst>
          </p:cNvPr>
          <p:cNvSpPr txBox="1">
            <a:spLocks/>
          </p:cNvSpPr>
          <p:nvPr/>
        </p:nvSpPr>
        <p:spPr>
          <a:xfrm>
            <a:off x="5638800" y="4251951"/>
            <a:ext cx="1676400" cy="609384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5500" dirty="0"/>
              <a:t>+ Rigid Body Physics (if you want)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6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408D1-3713-4F4D-9D68-801D36565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Roadmap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246C0A-418F-CB42-B533-D79AD6ACE181}"/>
              </a:ext>
            </a:extLst>
          </p:cNvPr>
          <p:cNvSpPr txBox="1">
            <a:spLocks/>
          </p:cNvSpPr>
          <p:nvPr/>
        </p:nvSpPr>
        <p:spPr>
          <a:xfrm>
            <a:off x="2019300" y="2266949"/>
            <a:ext cx="5105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6 (Pathfinding, AI) 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9C69AC-AD50-C24D-97DE-C280CC336580}"/>
              </a:ext>
            </a:extLst>
          </p:cNvPr>
          <p:cNvCxnSpPr>
            <a:cxnSpLocks/>
          </p:cNvCxnSpPr>
          <p:nvPr/>
        </p:nvCxnSpPr>
        <p:spPr>
          <a:xfrm flipH="1">
            <a:off x="2679999" y="2800349"/>
            <a:ext cx="1892002" cy="533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6A135D-81CF-B141-AE0E-363C2A14769D}"/>
              </a:ext>
            </a:extLst>
          </p:cNvPr>
          <p:cNvCxnSpPr>
            <a:cxnSpLocks/>
          </p:cNvCxnSpPr>
          <p:nvPr/>
        </p:nvCxnSpPr>
        <p:spPr>
          <a:xfrm>
            <a:off x="4572000" y="2800349"/>
            <a:ext cx="1973188" cy="533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5D60C19-2ADC-E545-BEB7-BD89E5FBCDE8}"/>
              </a:ext>
            </a:extLst>
          </p:cNvPr>
          <p:cNvSpPr txBox="1">
            <a:spLocks/>
          </p:cNvSpPr>
          <p:nvPr/>
        </p:nvSpPr>
        <p:spPr>
          <a:xfrm>
            <a:off x="609600" y="3257550"/>
            <a:ext cx="3784002" cy="755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7-8 (UI)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7F68AFD-B160-4648-92A1-70AFEA6E0941}"/>
              </a:ext>
            </a:extLst>
          </p:cNvPr>
          <p:cNvSpPr txBox="1">
            <a:spLocks/>
          </p:cNvSpPr>
          <p:nvPr/>
        </p:nvSpPr>
        <p:spPr>
          <a:xfrm>
            <a:off x="4674198" y="3333749"/>
            <a:ext cx="3784002" cy="755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7-8 (Skeletal Animation)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3FCEB29-E99B-AA41-85F1-51CA34991EC0}"/>
              </a:ext>
            </a:extLst>
          </p:cNvPr>
          <p:cNvSpPr txBox="1">
            <a:spLocks/>
          </p:cNvSpPr>
          <p:nvPr/>
        </p:nvSpPr>
        <p:spPr>
          <a:xfrm>
            <a:off x="2165200" y="1047750"/>
            <a:ext cx="4813599" cy="768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5 (Engine Optimizations – spatial subdivision, frustum culling, chunk streaming, texture atlases)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16FEAE7-F5E0-3744-870D-AA7BAF04EEEB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4572000" y="1815800"/>
            <a:ext cx="0" cy="5273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A91C700-B8BE-A44C-9673-BE35079B450E}"/>
              </a:ext>
            </a:extLst>
          </p:cNvPr>
          <p:cNvSpPr txBox="1">
            <a:spLocks/>
          </p:cNvSpPr>
          <p:nvPr/>
        </p:nvSpPr>
        <p:spPr>
          <a:xfrm>
            <a:off x="2014946" y="4400550"/>
            <a:ext cx="5105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/>
              <a:t>Week 9-12 (Final Project) 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38C67D9-70AB-0142-BDF8-4C8230402556}"/>
              </a:ext>
            </a:extLst>
          </p:cNvPr>
          <p:cNvCxnSpPr>
            <a:cxnSpLocks/>
          </p:cNvCxnSpPr>
          <p:nvPr/>
        </p:nvCxnSpPr>
        <p:spPr>
          <a:xfrm>
            <a:off x="2438400" y="3790950"/>
            <a:ext cx="1828800" cy="6096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6C5ABDA-E683-9E47-B31A-C52A4B5D0A68}"/>
              </a:ext>
            </a:extLst>
          </p:cNvPr>
          <p:cNvCxnSpPr>
            <a:cxnSpLocks/>
          </p:cNvCxnSpPr>
          <p:nvPr/>
        </p:nvCxnSpPr>
        <p:spPr>
          <a:xfrm flipH="1">
            <a:off x="4876802" y="4156470"/>
            <a:ext cx="1602440" cy="2440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568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58840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41960" y="895350"/>
            <a:ext cx="8549640" cy="3962400"/>
          </a:xfrm>
        </p:spPr>
        <p:txBody>
          <a:bodyPr>
            <a:normAutofit/>
          </a:bodyPr>
          <a:lstStyle/>
          <a:p>
            <a:r>
              <a:rPr lang="en-US" dirty="0"/>
              <a:t>Only projects</a:t>
            </a:r>
          </a:p>
          <a:p>
            <a:r>
              <a:rPr lang="en-US" dirty="0"/>
              <a:t>Grades and feedback will be given on Canvas</a:t>
            </a:r>
          </a:p>
          <a:p>
            <a:r>
              <a:rPr lang="en-US" dirty="0" err="1"/>
              <a:t>Handins</a:t>
            </a:r>
            <a:r>
              <a:rPr lang="en-US" dirty="0"/>
              <a:t> due on Monday at 11:59 PM, except for final, which is due on Sunday 4/18 at 11:59 PM</a:t>
            </a:r>
          </a:p>
          <a:p>
            <a:r>
              <a:rPr lang="en-US" dirty="0"/>
              <a:t>Checkpoints are worth 3 points (except for collisions checkpoint which is worth 6 points), final is worth 9 points</a:t>
            </a:r>
          </a:p>
        </p:txBody>
      </p:sp>
    </p:spTree>
    <p:extLst>
      <p:ext uri="{BB962C8B-B14F-4D97-AF65-F5344CB8AC3E}">
        <p14:creationId xmlns:p14="http://schemas.microsoft.com/office/powerpoint/2010/main" val="403961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0150"/>
            <a:ext cx="7848600" cy="3581399"/>
          </a:xfrm>
        </p:spPr>
        <p:txBody>
          <a:bodyPr>
            <a:normAutofit/>
          </a:bodyPr>
          <a:lstStyle/>
          <a:p>
            <a:r>
              <a:rPr lang="en-US" dirty="0"/>
              <a:t>For each checkpoint, you have…</a:t>
            </a:r>
          </a:p>
          <a:p>
            <a:r>
              <a:rPr lang="en-US" dirty="0"/>
              <a:t>Engine requirements </a:t>
            </a:r>
          </a:p>
          <a:p>
            <a:r>
              <a:rPr lang="en-US" dirty="0"/>
              <a:t>Game Requirements</a:t>
            </a:r>
          </a:p>
          <a:p>
            <a:r>
              <a:rPr lang="en-US" dirty="0"/>
              <a:t>You can get extra credit by implementing extra features</a:t>
            </a:r>
          </a:p>
        </p:txBody>
      </p:sp>
    </p:spTree>
    <p:extLst>
      <p:ext uri="{BB962C8B-B14F-4D97-AF65-F5344CB8AC3E}">
        <p14:creationId xmlns:p14="http://schemas.microsoft.com/office/powerpoint/2010/main" val="35958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Grades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0150"/>
            <a:ext cx="7543800" cy="35813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 curve!</a:t>
            </a:r>
          </a:p>
          <a:p>
            <a:pPr lvl="1"/>
            <a:r>
              <a:rPr lang="en-US" dirty="0"/>
              <a:t>Do the work, get an A</a:t>
            </a:r>
          </a:p>
          <a:p>
            <a:r>
              <a:rPr lang="en-US" dirty="0"/>
              <a:t>30 points possible across all projects, not counting extra credit</a:t>
            </a:r>
          </a:p>
          <a:p>
            <a:r>
              <a:rPr lang="en-US" dirty="0"/>
              <a:t>Need to complete all primary engine requirements and a final project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5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DBD5841-B51E-4A3E-9516-ED4C3F504C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292096"/>
              </p:ext>
            </p:extLst>
          </p:nvPr>
        </p:nvGraphicFramePr>
        <p:xfrm>
          <a:off x="1619250" y="1443990"/>
          <a:ext cx="5905500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375">
                  <a:extLst>
                    <a:ext uri="{9D8B030D-6E8A-4147-A177-3AD203B41FA5}">
                      <a16:colId xmlns:a16="http://schemas.microsoft.com/office/drawing/2014/main" val="4126431357"/>
                    </a:ext>
                  </a:extLst>
                </a:gridCol>
                <a:gridCol w="1476375">
                  <a:extLst>
                    <a:ext uri="{9D8B030D-6E8A-4147-A177-3AD203B41FA5}">
                      <a16:colId xmlns:a16="http://schemas.microsoft.com/office/drawing/2014/main" val="2507673017"/>
                    </a:ext>
                  </a:extLst>
                </a:gridCol>
                <a:gridCol w="2952750">
                  <a:extLst>
                    <a:ext uri="{9D8B030D-6E8A-4147-A177-3AD203B41FA5}">
                      <a16:colId xmlns:a16="http://schemas.microsoft.com/office/drawing/2014/main" val="858517966"/>
                    </a:ext>
                  </a:extLst>
                </a:gridCol>
              </a:tblGrid>
              <a:tr h="563880">
                <a:tc>
                  <a:txBody>
                    <a:bodyPr/>
                    <a:lstStyle/>
                    <a:p>
                      <a:r>
                        <a:rPr lang="en-US" dirty="0"/>
                        <a:t>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086931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dirty="0"/>
                        <a:t>27+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1187815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dirty="0"/>
                        <a:t>24-26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133524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dirty="0"/>
                        <a:t>23-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4837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32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8A1-C0D9-4C37-8EA3-08A8B0088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Checks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F99C-F10D-4483-AD67-5E924B91D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4038600" cy="3581399"/>
          </a:xfrm>
        </p:spPr>
        <p:txBody>
          <a:bodyPr>
            <a:normAutofit/>
          </a:bodyPr>
          <a:lstStyle/>
          <a:p>
            <a:r>
              <a:rPr lang="en-US" dirty="0"/>
              <a:t>High-level conceptual questions</a:t>
            </a:r>
          </a:p>
          <a:p>
            <a:r>
              <a:rPr lang="en-US" dirty="0"/>
              <a:t>Gives one standard retry, which bring us to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419F55-9CF4-4D20-91EE-01BABC6E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276350"/>
            <a:ext cx="4187553" cy="311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22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176483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E8D3-9AC1-499D-A841-C6EF819FC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Incomplete </a:t>
            </a:r>
            <a:r>
              <a:rPr lang="en-US" dirty="0" err="1"/>
              <a:t>Handins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27A0B-7E47-40C6-A808-2E3656730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6019800" cy="35813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Standard Retry</a:t>
            </a:r>
          </a:p>
          <a:p>
            <a:pPr lvl="1"/>
            <a:r>
              <a:rPr lang="en-US" dirty="0"/>
              <a:t>As long as you complete a design check, you are allowed to re-hand in a checkpoint</a:t>
            </a:r>
          </a:p>
          <a:p>
            <a:r>
              <a:rPr lang="en-US" dirty="0"/>
              <a:t>Extra retries</a:t>
            </a:r>
          </a:p>
          <a:p>
            <a:pPr lvl="1"/>
            <a:r>
              <a:rPr lang="en-US" dirty="0"/>
              <a:t>You have two for the whole class</a:t>
            </a:r>
          </a:p>
          <a:p>
            <a:pPr lvl="1"/>
            <a:r>
              <a:rPr lang="en-US" dirty="0"/>
              <a:t>Can use to retry a checkpoint that you already retried</a:t>
            </a:r>
          </a:p>
          <a:p>
            <a:r>
              <a:rPr lang="en-US" dirty="0"/>
              <a:t>You have a week to use each retry (from when you get your grade back)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5875DD-CFA6-4FA2-8551-9AE1895C43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733550"/>
            <a:ext cx="1722269" cy="174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E8D3-9AC1-499D-A841-C6EF819FC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Incomplete </a:t>
            </a:r>
            <a:r>
              <a:rPr lang="en-US" dirty="0" err="1"/>
              <a:t>Handins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27A0B-7E47-40C6-A808-2E3656730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6019800" cy="3581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Minimum requirements </a:t>
            </a:r>
            <a:r>
              <a:rPr lang="en-US" i="1" dirty="0"/>
              <a:t>cannot</a:t>
            </a:r>
            <a:r>
              <a:rPr lang="en-US" dirty="0"/>
              <a:t> be retried</a:t>
            </a:r>
          </a:p>
          <a:p>
            <a:r>
              <a:rPr lang="en-US" dirty="0"/>
              <a:t>Extra credit </a:t>
            </a:r>
            <a:r>
              <a:rPr lang="en-US" i="1" dirty="0"/>
              <a:t>can</a:t>
            </a:r>
            <a:r>
              <a:rPr lang="en-US" dirty="0"/>
              <a:t> be retried</a:t>
            </a:r>
          </a:p>
          <a:p>
            <a:r>
              <a:rPr lang="en-US" dirty="0"/>
              <a:t>No extra credit until all requirements are met</a:t>
            </a:r>
          </a:p>
          <a:p>
            <a:r>
              <a:rPr lang="en-US" dirty="0"/>
              <a:t>Only your best </a:t>
            </a:r>
            <a:r>
              <a:rPr lang="en-US" dirty="0" err="1"/>
              <a:t>handin</a:t>
            </a:r>
            <a:r>
              <a:rPr lang="en-US" dirty="0"/>
              <a:t> will count (retries never hurt your grade)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5875DD-CFA6-4FA2-8551-9AE1895C43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733550"/>
            <a:ext cx="1722269" cy="174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E8D3-9AC1-499D-A841-C6EF819FC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Retries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27A0B-7E47-40C6-A808-2E3656730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5715000" cy="3581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Used the standard retry, out of extra retries, now what?</a:t>
            </a:r>
          </a:p>
          <a:p>
            <a:r>
              <a:rPr lang="en-US" dirty="0"/>
              <a:t>You can still do well in the class</a:t>
            </a:r>
          </a:p>
          <a:p>
            <a:pPr lvl="1"/>
            <a:r>
              <a:rPr lang="en-US" dirty="0"/>
              <a:t>Don’t have to get credit for all requirements</a:t>
            </a:r>
          </a:p>
          <a:p>
            <a:r>
              <a:rPr lang="en-US" dirty="0"/>
              <a:t>You can still pass the class</a:t>
            </a:r>
          </a:p>
          <a:p>
            <a:pPr lvl="1"/>
            <a:r>
              <a:rPr lang="en-US" dirty="0"/>
              <a:t>Hand in working version of all engine requirements by the end of the semester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FD309B-FD53-4628-B2FA-752896FF99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733550"/>
            <a:ext cx="2404318" cy="23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11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Please hand in on time!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78486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 can be hard to catch up in this class if you fall behind</a:t>
            </a:r>
          </a:p>
          <a:p>
            <a:r>
              <a:rPr lang="en-US" dirty="0"/>
              <a:t>If your </a:t>
            </a:r>
            <a:r>
              <a:rPr lang="en-US" dirty="0" err="1"/>
              <a:t>handin</a:t>
            </a:r>
            <a:r>
              <a:rPr lang="en-US" dirty="0"/>
              <a:t> is playable, hand it in even if you’re missing some </a:t>
            </a:r>
            <a:r>
              <a:rPr lang="en-US" dirty="0" err="1"/>
              <a:t>reqs</a:t>
            </a:r>
            <a:r>
              <a:rPr lang="en-US" dirty="0"/>
              <a:t> so you can be </a:t>
            </a:r>
            <a:r>
              <a:rPr lang="en-US" dirty="0" err="1"/>
              <a:t>playtested</a:t>
            </a:r>
            <a:endParaRPr lang="en-US" dirty="0"/>
          </a:p>
          <a:p>
            <a:r>
              <a:rPr lang="en-US" dirty="0"/>
              <a:t>If it isn’t, you have another week to retry</a:t>
            </a:r>
          </a:p>
        </p:txBody>
      </p:sp>
    </p:spTree>
    <p:extLst>
      <p:ext uri="{BB962C8B-B14F-4D97-AF65-F5344CB8AC3E}">
        <p14:creationId xmlns:p14="http://schemas.microsoft.com/office/powerpoint/2010/main" val="422973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214234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r>
              <a:rPr lang="en-US" dirty="0"/>
              <a:t>Class Times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0596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9301F-BC7B-4C75-A3E3-9ACC64BCB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2E91B-F708-46E8-8F9D-56046555E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733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Class: Tuesday 9am-10:20pm (Zoom)</a:t>
            </a:r>
          </a:p>
          <a:p>
            <a:r>
              <a:rPr lang="en-US" dirty="0"/>
              <a:t>Design Checks and Hours: Thursday 9am – 10:20pm (Zoom)</a:t>
            </a:r>
          </a:p>
          <a:p>
            <a:pPr lvl="1"/>
            <a:r>
              <a:rPr lang="en-US" dirty="0"/>
              <a:t>Optional</a:t>
            </a:r>
          </a:p>
          <a:p>
            <a:pPr lvl="1"/>
            <a:r>
              <a:rPr lang="en-US" dirty="0" err="1"/>
              <a:t>Signmeup</a:t>
            </a:r>
            <a:r>
              <a:rPr lang="en-US" dirty="0"/>
              <a:t> for design checks and hours</a:t>
            </a:r>
          </a:p>
          <a:p>
            <a:pPr lvl="1"/>
            <a:r>
              <a:rPr lang="en-US" dirty="0"/>
              <a:t>more hours TBA</a:t>
            </a:r>
          </a:p>
          <a:p>
            <a:r>
              <a:rPr lang="en-US" dirty="0"/>
              <a:t>Website: </a:t>
            </a:r>
            <a:r>
              <a:rPr lang="en-US" u="sng" dirty="0">
                <a:solidFill>
                  <a:srgbClr val="80A0FF"/>
                </a:solidFill>
              </a:rPr>
              <a:t>http://cs.brown.edu/courses/cs195u/ </a:t>
            </a:r>
          </a:p>
        </p:txBody>
      </p:sp>
    </p:spTree>
    <p:extLst>
      <p:ext uri="{BB962C8B-B14F-4D97-AF65-F5344CB8AC3E}">
        <p14:creationId xmlns:p14="http://schemas.microsoft.com/office/powerpoint/2010/main" val="359662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hours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4873799"/>
              </p:ext>
            </p:extLst>
          </p:nvPr>
        </p:nvGraphicFramePr>
        <p:xfrm>
          <a:off x="457200" y="1352550"/>
          <a:ext cx="822960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15662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course policies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086015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Policy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Full version is on our website</a:t>
            </a:r>
          </a:p>
          <a:p>
            <a:r>
              <a:rPr lang="en-US" dirty="0"/>
              <a:t>Short version:</a:t>
            </a:r>
          </a:p>
          <a:p>
            <a:pPr lvl="1"/>
            <a:r>
              <a:rPr lang="en-US" dirty="0"/>
              <a:t>Can discuss lectures and assignments</a:t>
            </a:r>
          </a:p>
          <a:p>
            <a:pPr lvl="1"/>
            <a:r>
              <a:rPr lang="en-US" dirty="0"/>
              <a:t>Can play each other’s games</a:t>
            </a:r>
          </a:p>
          <a:p>
            <a:pPr lvl="1"/>
            <a:r>
              <a:rPr lang="en-US" dirty="0"/>
              <a:t>Cannot look at or give any code</a:t>
            </a:r>
          </a:p>
          <a:p>
            <a:pPr lvl="1"/>
            <a:r>
              <a:rPr lang="en-US" dirty="0"/>
              <a:t>Can cooperate with other students during TA hours (at TA discretion)</a:t>
            </a:r>
          </a:p>
        </p:txBody>
      </p:sp>
    </p:spTree>
    <p:extLst>
      <p:ext uri="{BB962C8B-B14F-4D97-AF65-F5344CB8AC3E}">
        <p14:creationId xmlns:p14="http://schemas.microsoft.com/office/powerpoint/2010/main" val="3395343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word from our sponsor</a:t>
            </a:r>
          </a:p>
        </p:txBody>
      </p:sp>
      <p:pic>
        <p:nvPicPr>
          <p:cNvPr id="3" name="Picture 2" descr="ritchi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047750"/>
            <a:ext cx="2514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78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6D903-F6A4-49E0-A0A4-970F62D2A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CS1950U as a Capstone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12674-5C1E-43EB-BB14-C8052CAB3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More final project engine features</a:t>
            </a:r>
          </a:p>
          <a:p>
            <a:pPr lvl="2"/>
            <a:r>
              <a:rPr lang="en-US" dirty="0"/>
              <a:t>Students taking the capstone should get their project proposals approved before March 22 so that they can start early</a:t>
            </a:r>
          </a:p>
          <a:p>
            <a:pPr lvl="2"/>
            <a:r>
              <a:rPr lang="en-US" dirty="0"/>
              <a:t>See the final project handout for details</a:t>
            </a:r>
          </a:p>
          <a:p>
            <a:pPr lvl="1"/>
            <a:r>
              <a:rPr lang="en-US" dirty="0"/>
              <a:t>Capstone form filled out, signed by Daniel Ritchie</a:t>
            </a:r>
          </a:p>
          <a:p>
            <a:pPr lvl="1"/>
            <a:r>
              <a:rPr lang="en-US" dirty="0"/>
              <a:t>That’s it!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94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Slack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810000"/>
          </a:xfrm>
        </p:spPr>
        <p:txBody>
          <a:bodyPr>
            <a:normAutofit/>
          </a:bodyPr>
          <a:lstStyle/>
          <a:p>
            <a:r>
              <a:rPr lang="en-US" sz="2800" dirty="0"/>
              <a:t>We are using Slack instead of Piazza this semester</a:t>
            </a:r>
          </a:p>
          <a:p>
            <a:r>
              <a:rPr lang="en-US" sz="2800" dirty="0"/>
              <a:t>Email course staff if you have not been invited to the Slack workspace</a:t>
            </a:r>
          </a:p>
          <a:p>
            <a:r>
              <a:rPr lang="en-US" sz="2800" dirty="0"/>
              <a:t>There is a public “help” channel</a:t>
            </a:r>
          </a:p>
          <a:p>
            <a:r>
              <a:rPr lang="en-US" sz="2800" dirty="0"/>
              <a:t>You can DM me for private questions</a:t>
            </a:r>
          </a:p>
          <a:p>
            <a:pPr lvl="1"/>
            <a:r>
              <a:rPr lang="en-US" sz="2400" dirty="0"/>
              <a:t>I’ll paste questions and answers into the help channel if I think they would be helpful to others (question asker will remain anonymous)</a:t>
            </a:r>
          </a:p>
        </p:txBody>
      </p:sp>
    </p:spTree>
    <p:extLst>
      <p:ext uri="{BB962C8B-B14F-4D97-AF65-F5344CB8AC3E}">
        <p14:creationId xmlns:p14="http://schemas.microsoft.com/office/powerpoint/2010/main" val="38110795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Guide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expect you to have a reasonable style, but don’t require any specific style guide</a:t>
            </a:r>
          </a:p>
          <a:p>
            <a:r>
              <a:rPr lang="en-US" dirty="0"/>
              <a:t>If you’re unsure of what counts as reasonable style, pick your favorite style guide from a course you’ve taken and follow it</a:t>
            </a:r>
          </a:p>
        </p:txBody>
      </p:sp>
    </p:spTree>
    <p:extLst>
      <p:ext uri="{BB962C8B-B14F-4D97-AF65-F5344CB8AC3E}">
        <p14:creationId xmlns:p14="http://schemas.microsoft.com/office/powerpoint/2010/main" val="3724444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Code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code needs to </a:t>
            </a:r>
            <a:r>
              <a:rPr lang="en-US" b="1" dirty="0"/>
              <a:t>compile</a:t>
            </a:r>
            <a:r>
              <a:rPr lang="en-US" dirty="0"/>
              <a:t> and </a:t>
            </a:r>
            <a:r>
              <a:rPr lang="en-US" b="1" dirty="0"/>
              <a:t>run</a:t>
            </a:r>
            <a:r>
              <a:rPr lang="en-US" dirty="0"/>
              <a:t> on department machines</a:t>
            </a:r>
          </a:p>
          <a:p>
            <a:pPr lvl="1"/>
            <a:r>
              <a:rPr lang="en-US" dirty="0"/>
              <a:t>Let me know if there is a problem with </a:t>
            </a:r>
            <a:r>
              <a:rPr lang="en-US" dirty="0" err="1"/>
              <a:t>FastX</a:t>
            </a:r>
            <a:endParaRPr lang="en-US" dirty="0"/>
          </a:p>
          <a:p>
            <a:r>
              <a:rPr lang="en-US" dirty="0"/>
              <a:t>We can’t grade it if we can’t run it</a:t>
            </a:r>
          </a:p>
          <a:p>
            <a:r>
              <a:rPr lang="en-US" dirty="0"/>
              <a:t>Should run at 20+ FPS</a:t>
            </a:r>
          </a:p>
        </p:txBody>
      </p:sp>
    </p:spTree>
    <p:extLst>
      <p:ext uri="{BB962C8B-B14F-4D97-AF65-F5344CB8AC3E}">
        <p14:creationId xmlns:p14="http://schemas.microsoft.com/office/powerpoint/2010/main" val="21587656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Registration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5987310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Registering for CS1950U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can’t register for CS1950U because you don’t meet the prerequisites</a:t>
            </a:r>
          </a:p>
          <a:p>
            <a:pPr lvl="1"/>
            <a:r>
              <a:rPr lang="en-US" dirty="0"/>
              <a:t>Don’t panic</a:t>
            </a:r>
          </a:p>
          <a:p>
            <a:pPr lvl="1"/>
            <a:r>
              <a:rPr lang="en-US" dirty="0"/>
              <a:t>Request an override in </a:t>
            </a:r>
            <a:r>
              <a:rPr lang="en-US" dirty="0" err="1"/>
              <a:t>Courses@Brown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1467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Registering for CS1950U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can’t register for CS1950U because you’re a RISD student</a:t>
            </a:r>
          </a:p>
          <a:p>
            <a:pPr lvl="1"/>
            <a:r>
              <a:rPr lang="en-US" dirty="0"/>
              <a:t>Don’t panic</a:t>
            </a:r>
          </a:p>
          <a:p>
            <a:pPr lvl="1"/>
            <a:r>
              <a:rPr lang="en-US" dirty="0"/>
              <a:t>Email our professor (Daniel Ritchie)</a:t>
            </a:r>
          </a:p>
        </p:txBody>
      </p:sp>
    </p:spTree>
    <p:extLst>
      <p:ext uri="{BB962C8B-B14F-4D97-AF65-F5344CB8AC3E}">
        <p14:creationId xmlns:p14="http://schemas.microsoft.com/office/powerpoint/2010/main" val="38386260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4318452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Introductions!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Please share</a:t>
            </a:r>
          </a:p>
          <a:p>
            <a:pPr lvl="1"/>
            <a:r>
              <a:rPr lang="en-US" dirty="0"/>
              <a:t>Your name</a:t>
            </a:r>
          </a:p>
          <a:p>
            <a:pPr lvl="1"/>
            <a:r>
              <a:rPr lang="en-US" dirty="0"/>
              <a:t>Your pronouns</a:t>
            </a:r>
          </a:p>
          <a:p>
            <a:pPr lvl="1"/>
            <a:r>
              <a:rPr lang="en-US" dirty="0"/>
              <a:t>A video game you enjoy!</a:t>
            </a:r>
          </a:p>
        </p:txBody>
      </p:sp>
    </p:spTree>
    <p:extLst>
      <p:ext uri="{BB962C8B-B14F-4D97-AF65-F5344CB8AC3E}">
        <p14:creationId xmlns:p14="http://schemas.microsoft.com/office/powerpoint/2010/main" val="2018141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CD685-C109-4050-8705-6849B160C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game engine?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E4800-D0E9-468D-AC82-EF0B7B5FE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Engine Architecture</a:t>
            </a:r>
          </a:p>
        </p:txBody>
      </p:sp>
    </p:spTree>
    <p:extLst>
      <p:ext uri="{BB962C8B-B14F-4D97-AF65-F5344CB8AC3E}">
        <p14:creationId xmlns:p14="http://schemas.microsoft.com/office/powerpoint/2010/main" val="142177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42595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game engine?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139167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things that games are built on</a:t>
            </a:r>
          </a:p>
          <a:p>
            <a:r>
              <a:rPr lang="en-US" dirty="0"/>
              <a:t>Games tend to have a ton of functionality in common</a:t>
            </a:r>
          </a:p>
          <a:p>
            <a:r>
              <a:rPr lang="en-US" dirty="0"/>
              <a:t>Create engines that abstract out common functionality</a:t>
            </a:r>
          </a:p>
        </p:txBody>
      </p:sp>
      <p:pic>
        <p:nvPicPr>
          <p:cNvPr id="3074" name="Picture 2" descr="http://media.officialplaystationmagazine.co.uk/files/2012/11/modded-blackops2-controller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91830"/>
            <a:ext cx="4063999" cy="2286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media.edge-online.com/wp-content/uploads/edgeonline/oldfiles/EDG235.p_skyrim.05503060243362197127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591830"/>
            <a:ext cx="4094328" cy="2286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99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game engine?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0150"/>
            <a:ext cx="4724400" cy="3581399"/>
          </a:xfrm>
        </p:spPr>
        <p:txBody>
          <a:bodyPr>
            <a:normAutofit/>
          </a:bodyPr>
          <a:lstStyle/>
          <a:p>
            <a:r>
              <a:rPr lang="en-US" dirty="0"/>
              <a:t>Usable by many games</a:t>
            </a:r>
          </a:p>
          <a:p>
            <a:pPr lvl="1"/>
            <a:r>
              <a:rPr lang="en-US" dirty="0"/>
              <a:t>It should be able to easily create a game without modifying engine code</a:t>
            </a:r>
          </a:p>
          <a:p>
            <a:r>
              <a:rPr lang="en-US" dirty="0"/>
              <a:t>Should be general</a:t>
            </a:r>
          </a:p>
          <a:p>
            <a:pPr lvl="1"/>
            <a:r>
              <a:rPr lang="en-US" dirty="0"/>
              <a:t>No game-specific logic!</a:t>
            </a:r>
          </a:p>
          <a:p>
            <a:pPr lvl="1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2582FA-BCBA-4A15-BB64-5D953C03C51A}"/>
              </a:ext>
            </a:extLst>
          </p:cNvPr>
          <p:cNvGrpSpPr/>
          <p:nvPr/>
        </p:nvGrpSpPr>
        <p:grpSpPr>
          <a:xfrm>
            <a:off x="5181600" y="1494541"/>
            <a:ext cx="3886200" cy="2753610"/>
            <a:chOff x="5181600" y="1494541"/>
            <a:chExt cx="3886200" cy="2753610"/>
          </a:xfrm>
        </p:grpSpPr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A2660540-8E93-4C34-B99F-310E8E5B2596}"/>
                </a:ext>
              </a:extLst>
            </p:cNvPr>
            <p:cNvSpPr/>
            <p:nvPr/>
          </p:nvSpPr>
          <p:spPr>
            <a:xfrm>
              <a:off x="6816893" y="2228850"/>
              <a:ext cx="457200" cy="685800"/>
            </a:xfrm>
            <a:prstGeom prst="downArrow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445EF7F6-EED7-426E-8375-7B6C4A88268F}"/>
                </a:ext>
              </a:extLst>
            </p:cNvPr>
            <p:cNvSpPr/>
            <p:nvPr/>
          </p:nvSpPr>
          <p:spPr>
            <a:xfrm rot="19011428">
              <a:off x="6045745" y="2355732"/>
              <a:ext cx="457200" cy="685800"/>
            </a:xfrm>
            <a:prstGeom prst="downArrow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54A30C9B-1E2A-4D1E-9C59-2639C4212CFE}"/>
                </a:ext>
              </a:extLst>
            </p:cNvPr>
            <p:cNvSpPr/>
            <p:nvPr/>
          </p:nvSpPr>
          <p:spPr>
            <a:xfrm rot="2502683">
              <a:off x="7573773" y="2354168"/>
              <a:ext cx="457200" cy="685800"/>
            </a:xfrm>
            <a:prstGeom prst="downArrow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A8A34A2-6E25-493B-BCE0-5224245D1DE2}"/>
                </a:ext>
              </a:extLst>
            </p:cNvPr>
            <p:cNvSpPr/>
            <p:nvPr/>
          </p:nvSpPr>
          <p:spPr>
            <a:xfrm>
              <a:off x="5181600" y="1733550"/>
              <a:ext cx="1143000" cy="838200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Warmup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4496F47-B105-47BC-B4CC-89F8DE79A181}"/>
                </a:ext>
              </a:extLst>
            </p:cNvPr>
            <p:cNvSpPr/>
            <p:nvPr/>
          </p:nvSpPr>
          <p:spPr>
            <a:xfrm>
              <a:off x="7772400" y="1733550"/>
              <a:ext cx="1295400" cy="838200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Platformer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95B5908-0CF0-455F-9374-665234125EB1}"/>
                </a:ext>
              </a:extLst>
            </p:cNvPr>
            <p:cNvSpPr/>
            <p:nvPr/>
          </p:nvSpPr>
          <p:spPr>
            <a:xfrm>
              <a:off x="6438900" y="1494541"/>
              <a:ext cx="1219200" cy="838200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Dungeon</a:t>
              </a:r>
            </a:p>
            <a:p>
              <a:pPr algn="ctr"/>
              <a:r>
                <a:rPr lang="en-US" dirty="0"/>
                <a:t>Crawler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961B9FE-0FBD-4DC2-9706-5C947B301A3F}"/>
                </a:ext>
              </a:extLst>
            </p:cNvPr>
            <p:cNvSpPr/>
            <p:nvPr/>
          </p:nvSpPr>
          <p:spPr>
            <a:xfrm>
              <a:off x="6459006" y="3105151"/>
              <a:ext cx="1172973" cy="1143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Engine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850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F3A3-B1A6-46BE-944A-1E9BD5ED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FACF1-803B-4EB1-87A7-BC084042C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hierarchy</a:t>
            </a:r>
          </a:p>
          <a:p>
            <a:pPr lvl="1"/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pPr lvl="2"/>
            <a:r>
              <a:rPr lang="en-US" dirty="0"/>
              <a:t>engine/</a:t>
            </a:r>
          </a:p>
          <a:p>
            <a:pPr lvl="3"/>
            <a:r>
              <a:rPr lang="en-US" dirty="0"/>
              <a:t>Screen.cpp</a:t>
            </a:r>
          </a:p>
          <a:p>
            <a:pPr lvl="3"/>
            <a:r>
              <a:rPr lang="en-US" dirty="0" err="1"/>
              <a:t>Screen.h</a:t>
            </a:r>
            <a:endParaRPr lang="en-US" dirty="0"/>
          </a:p>
          <a:p>
            <a:pPr lvl="2"/>
            <a:r>
              <a:rPr lang="en-US" dirty="0"/>
              <a:t>warmup/</a:t>
            </a:r>
          </a:p>
          <a:p>
            <a:pPr lvl="3"/>
            <a:r>
              <a:rPr lang="en-US" dirty="0"/>
              <a:t>WarmupScreen.cpp</a:t>
            </a:r>
          </a:p>
          <a:p>
            <a:pPr lvl="3"/>
            <a:r>
              <a:rPr lang="en-US" dirty="0" err="1"/>
              <a:t>WarmupScreen.h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0708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382000" cy="3581399"/>
          </a:xfrm>
        </p:spPr>
        <p:txBody>
          <a:bodyPr/>
          <a:lstStyle/>
          <a:p>
            <a:r>
              <a:rPr lang="en-US" b="1" dirty="0"/>
              <a:t>Engine code should never #include game files</a:t>
            </a:r>
          </a:p>
        </p:txBody>
      </p:sp>
    </p:spTree>
    <p:extLst>
      <p:ext uri="{BB962C8B-B14F-4D97-AF65-F5344CB8AC3E}">
        <p14:creationId xmlns:p14="http://schemas.microsoft.com/office/powerpoint/2010/main" val="31006387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ESSENTIAL interface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Engine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370893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game generally needs…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Timed updates (ticks)</a:t>
            </a:r>
          </a:p>
          <a:p>
            <a:r>
              <a:rPr lang="en-US" dirty="0"/>
              <a:t>To render to the screen (draws)</a:t>
            </a:r>
          </a:p>
          <a:p>
            <a:r>
              <a:rPr lang="en-US" dirty="0"/>
              <a:t>Input events</a:t>
            </a:r>
          </a:p>
          <a:p>
            <a:r>
              <a:rPr lang="en-US" dirty="0"/>
              <a:t>Resize events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154467"/>
            <a:ext cx="16002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182024"/>
            <a:ext cx="1676401" cy="1609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575" y="3204797"/>
            <a:ext cx="1238250" cy="123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5" name="Group 34"/>
          <p:cNvGrpSpPr/>
          <p:nvPr/>
        </p:nvGrpSpPr>
        <p:grpSpPr>
          <a:xfrm>
            <a:off x="6781800" y="3090497"/>
            <a:ext cx="1600201" cy="1352550"/>
            <a:chOff x="6781800" y="3090497"/>
            <a:chExt cx="1600201" cy="1352550"/>
          </a:xfrm>
        </p:grpSpPr>
        <p:sp>
          <p:nvSpPr>
            <p:cNvPr id="24" name="Rectangle 23"/>
            <p:cNvSpPr/>
            <p:nvPr/>
          </p:nvSpPr>
          <p:spPr>
            <a:xfrm>
              <a:off x="7010400" y="3333750"/>
              <a:ext cx="1143000" cy="88069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>
              <a:off x="6781800" y="3090497"/>
              <a:ext cx="228600" cy="2286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H="1">
              <a:off x="8153400" y="3105150"/>
              <a:ext cx="228601" cy="2286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V="1">
              <a:off x="6785129" y="4214447"/>
              <a:ext cx="228600" cy="2286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 flipV="1">
              <a:off x="8153400" y="4214447"/>
              <a:ext cx="228601" cy="2286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6781800" y="3090497"/>
              <a:ext cx="1600201" cy="135255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308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 contract:</a:t>
            </a:r>
          </a:p>
          <a:p>
            <a:pPr lvl="1"/>
            <a:r>
              <a:rPr lang="en-US" dirty="0"/>
              <a:t> </a:t>
            </a:r>
            <a:r>
              <a:rPr lang="en-US" sz="2200" dirty="0">
                <a:solidFill>
                  <a:srgbClr val="00FF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dirty="0">
                <a:latin typeface="Consolas" pitchFamily="49" charset="0"/>
                <a:cs typeface="Consolas" pitchFamily="49" charset="0"/>
              </a:rPr>
              <a:t>tick(</a:t>
            </a:r>
            <a:r>
              <a:rPr lang="en-US" sz="2200" b="1" dirty="0">
                <a:solidFill>
                  <a:srgbClr val="00FF00"/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seconds)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/>
              <a:t>Tells the game that a given amount of time has elapsed since the previous tick</a:t>
            </a:r>
          </a:p>
          <a:p>
            <a:pPr lvl="1"/>
            <a:r>
              <a:rPr lang="en-US" dirty="0"/>
              <a:t>Nearly all logic takes place during ticks</a:t>
            </a:r>
          </a:p>
          <a:p>
            <a:pPr lvl="1"/>
            <a:r>
              <a:rPr lang="en-US" dirty="0"/>
              <a:t>No drawing should take place during ticks</a:t>
            </a:r>
          </a:p>
        </p:txBody>
      </p:sp>
    </p:spTree>
    <p:extLst>
      <p:ext uri="{BB962C8B-B14F-4D97-AF65-F5344CB8AC3E}">
        <p14:creationId xmlns:p14="http://schemas.microsoft.com/office/powerpoint/2010/main" val="262618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810000"/>
          </a:xfrm>
        </p:spPr>
        <p:txBody>
          <a:bodyPr>
            <a:normAutofit/>
          </a:bodyPr>
          <a:lstStyle/>
          <a:p>
            <a:r>
              <a:rPr lang="en-US" dirty="0"/>
              <a:t>General contract: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draw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Graphics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g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draw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();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>
                <a:cs typeface="Courier New" pitchFamily="49" charset="0"/>
              </a:rPr>
              <a:t>Tells the game to draw itself</a:t>
            </a:r>
          </a:p>
          <a:p>
            <a:pPr lvl="1"/>
            <a:r>
              <a:rPr lang="en-US" dirty="0">
                <a:cs typeface="Courier New" pitchFamily="49" charset="0"/>
              </a:rPr>
              <a:t>Convert game state into viewable form</a:t>
            </a:r>
          </a:p>
          <a:p>
            <a:pPr lvl="1"/>
            <a:r>
              <a:rPr lang="en-US" dirty="0"/>
              <a:t>No side effects from draw calls</a:t>
            </a:r>
          </a:p>
          <a:p>
            <a:r>
              <a:rPr lang="en-US" dirty="0"/>
              <a:t>More information coming up in Graphics section</a:t>
            </a:r>
          </a:p>
        </p:txBody>
      </p:sp>
    </p:spTree>
    <p:extLst>
      <p:ext uri="{BB962C8B-B14F-4D97-AF65-F5344CB8AC3E}">
        <p14:creationId xmlns:p14="http://schemas.microsoft.com/office/powerpoint/2010/main" val="112749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Events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Most APIs provide input events rather than making you manually poll mouse and keyboard</a:t>
            </a:r>
          </a:p>
          <a:p>
            <a:r>
              <a:rPr lang="en-US" dirty="0"/>
              <a:t>Exact contract differs depending on type, but usually of the form:</a:t>
            </a:r>
          </a:p>
          <a:p>
            <a:pPr lvl="1"/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nsolas" panose="020B0609020204030204" pitchFamily="49" charset="0"/>
              </a:rPr>
              <a:t>onDDDEEE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QDDDEvent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*event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/>
              <a:t>DDD = device type (e.g. mouse, key)</a:t>
            </a:r>
          </a:p>
          <a:p>
            <a:pPr lvl="1"/>
            <a:r>
              <a:rPr lang="en-US" dirty="0"/>
              <a:t>EEE = event type (e.g. moved, pressed)</a:t>
            </a:r>
          </a:p>
          <a:p>
            <a:r>
              <a:rPr lang="en-US" dirty="0"/>
              <a:t>Tells the game that an event has occurred</a:t>
            </a:r>
          </a:p>
          <a:p>
            <a:pPr lvl="1"/>
            <a:r>
              <a:rPr lang="en-US" dirty="0"/>
              <a:t>Event object contains information about the event</a:t>
            </a:r>
          </a:p>
          <a:p>
            <a:pPr lvl="2"/>
            <a:r>
              <a:rPr lang="en-US" dirty="0"/>
              <a:t>e.g. how far the mouse moved; what key was pressed...</a:t>
            </a:r>
          </a:p>
        </p:txBody>
      </p:sp>
    </p:spTree>
    <p:extLst>
      <p:ext uri="{BB962C8B-B14F-4D97-AF65-F5344CB8AC3E}">
        <p14:creationId xmlns:p14="http://schemas.microsoft.com/office/powerpoint/2010/main" val="348438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BD3EB-E821-464C-9479-11789A45D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</a:rPr>
              <a:t>Application</a:t>
            </a:r>
            <a:r>
              <a:rPr lang="en-US" dirty="0"/>
              <a:t> class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968F90-C9D0-4D03-BCEF-E6E2268E0D49}"/>
              </a:ext>
            </a:extLst>
          </p:cNvPr>
          <p:cNvSpPr txBox="1"/>
          <p:nvPr/>
        </p:nvSpPr>
        <p:spPr>
          <a:xfrm>
            <a:off x="838200" y="1885950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Application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tick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seconds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draw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Graphics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g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nsolas" panose="020B0609020204030204" pitchFamily="49" charset="0"/>
              </a:rPr>
              <a:t>onKeyPressed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QKeyEvent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event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80A0FF"/>
                </a:solidFill>
                <a:latin typeface="Consolas" panose="020B0609020204030204" pitchFamily="49" charset="0"/>
              </a:rPr>
              <a:t>// more device and event types here...</a:t>
            </a:r>
          </a:p>
          <a:p>
            <a:r>
              <a:rPr lang="en-US" dirty="0">
                <a:solidFill>
                  <a:srgbClr val="80A0FF"/>
                </a:solidFill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FF0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nsolas" panose="020B0609020204030204" pitchFamily="49" charset="0"/>
              </a:rPr>
              <a:t>onMouseDragged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QKeyEvent</a:t>
            </a:r>
            <a:r>
              <a:rPr lang="en-US" dirty="0">
                <a:solidFill>
                  <a:srgbClr val="FFFFBF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event</a:t>
            </a: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FFFFBF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277C33-5B08-4866-83AE-6BFD1647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Putting it Together</a:t>
            </a:r>
          </a:p>
        </p:txBody>
      </p:sp>
    </p:spTree>
    <p:extLst>
      <p:ext uri="{BB962C8B-B14F-4D97-AF65-F5344CB8AC3E}">
        <p14:creationId xmlns:p14="http://schemas.microsoft.com/office/powerpoint/2010/main" val="213613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Goals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Build your own 3D game engine, from scratch!</a:t>
            </a:r>
          </a:p>
          <a:p>
            <a:r>
              <a:rPr lang="en-US" dirty="0"/>
              <a:t>Build games on top of your game engine!</a:t>
            </a:r>
          </a:p>
          <a:p>
            <a:r>
              <a:rPr lang="en-US" dirty="0"/>
              <a:t>Improve your software engineering and design skills!</a:t>
            </a:r>
          </a:p>
        </p:txBody>
      </p:sp>
      <p:pic>
        <p:nvPicPr>
          <p:cNvPr id="1026" name="Picture 2" descr="http://4.bp.blogspot.com/-APSr67v8KNo/UZTUJm3UIqI/AAAAAAAAAXg/npjvro1rLno/s1600/653px-Source_engine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962150"/>
            <a:ext cx="4543425" cy="139155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4" descr="data:image/jpeg;base64,/9j/4AAQSkZJRgABAQAAAQABAAD/2wCEAAkGBxQTEhUUEhQWFhUXGBoaFxUXGBcdGBoYHBYXFhUVFRcYHCggGBwlHBQXITEhJSksLi4uFx8zODMsNygtLisBCgoKDg0OGhAQGywkHCQsLCwsLCwsLCwsLCwsLCwsLCwsLCwsLCwsLCwsLCwsLCwsLCwsLCwsLCwsLCwsLCwsLP/AABEIAMkA+wMBIgACEQEDEQH/xAAcAAACAgMBAQAAAAAAAAAAAAADBAIFAQYHAAj/xABAEAABAwIEBAMHAQYFAwUBAAABAAIRAyEEEjFBBVFhcQYigRMykaGxwfDRBxQjQlLhFTNykvFigsIWQ1Nz4iT/xAAZAQEBAQEBAQAAAAAAAAAAAAABAAIDBAX/xAAmEQEBAAIBBAIBBAMAAAAAAAAAAQIREgMhMUETUWEicdHwMpGh/9oADAMBAAIRAxEAPwDb8W+tmHsyII6WOsmQZBFraGOqA3HYmfcqRyDaMza96ht7w+HVOhyK16+nlhv3XzMc9ei2Fx+M8ssbcXu2xgW1/wBUa7aSQ2dDiOMGUupOdEZh/CDTa4aQ6QZ57fAsTyRG4hYvRl9tTqfiFf3/AB82pkTMWpQLeWfPJvr23UjxDHXim+IGWRQnN5pzDPBb7uhn3uieZiEVtdc70D8n4i1FVYNVV4xCz7dXxM7Piqp+1CrvbLBrI+IbGbxJvtjTkSGg+p0HeAT6p6VzXE4oNxFQvLZe6oACQHHJAblk3IaPTVbxwus40qZd7xa2e8CUZdPXhoxXslTUTrmyl6lBaws9sly9eDlhzYSTuINFZtIG597p/SO5+hXbtpLMMRWMKnQCcDFwyz0ZjvwhSCYaFFrVkhee3bvhNJELwXgshDrEl4rCyh08owsQprCmbiiAslYc5Rzp0zbIyvFQLlBtQGYIMawfknTnchJXlgBShS71oTaimKqQa4ojHL6unj2fFRSzJQNKk0oRtpTDWFJ0yrDCulFUCcCFgVCrunhwQgV+HAaLlOrjvVOqrTVUTWRquFUP3Fy6bi21HxsLUjpLjmcLEANJudhAPyW1cErn2VMEmQ1sgmToNd57r2J8PCqWF1w2fLzmPz1Ks8JwdrbhoBOsAAlcrljPLXoWnXWX1JRDguSy3D81z5Y+l3V9aVpWCzOrOaZ9oTDwQbEnMXNJFwBFwbQujPw4hc88I4Y1sS+u8T5nFroBjNOSDyyGPULUzlh9OgYdycY5KsYjNMLjn3Uy0YDl4lAzr2dY4unyjyshyXDlMORxOPUGLljOoBYKtNXOimohklYlezq0Llb5ehSAQzWCG7FQnVZ5YxjiNYMpuMgWNzOu2lz2C4z4G8S1KOJdTzUg1587qrg0NvLnZjGY3nLN7911TjNQupVADBLSJGtxFlwLiuDq4ao1z2gOLszabrwGmxc3cH53C3xsawvLb6QGMaQCCCCJBGhHOVqnF/FWIp1nspUA5giHGb+UE6HmStQwfG8TicNUFZrG03UjlNO7jOkMbOkXGvILQ34utNwJ087gHWsJBcIsm4zH0sZa7kcA06KP+HclQ+IvFBwzG5Q0vcYAM6akwPQa7rZ+HcUa+m14iHAH4herld6jhx7bQpcMcjN4YkuP+JhhaeeA4kwGzHczBTzOP0YpuL2j2kZJOpOwWLnkuKB4eQi4eiW3hWtGqCjQFi9a+LBxL0XnknqYkXQBUCZpvC8+dd+jJvvSeJwPJBY0iytSQoOpAqnUutVvPob74l2CyI1eLIUUeWJvHymouCxKySpWylsdRz03MkjMCJGomxhRwuGZTaGMEAfknmUdyC5y3PpxollElCzLIutaZTzLIasBqHXrBgLnEAC5JMAdyr9iOGqYXNfEfjJzi5lPyM2fJDndRFwFs/h7gTKWWqSc5byiCReb3Kbh23W9abKFmQkqlaN0B9adyVmdO1cztbFCI16bf3SRrHmTc699EI1eiDUxUbLtj0pBcrfJoPQqtaN1XVcUUlWruOi6zBhY4nEtAklct8d1qboIIMlxL5u5wENDW/0jT09VtXFMI+qMhcWggzE9I0/476LU/EXDQ3/LafKCS4e9vZrv5R01Jlc+r/x26UmyXhviIaAxjqbNCfaPqQZsYEtaT/0wm8VgMz3OHsjJN8jnd7gc/hoqjwuHmpla3QSTFxynl6XW0+zqC2QDkA20bLEx5Y93TLtl2afxPFOflzOJi0HYdOiscJx6sxgayoQ2NoGkctD9VTYypsSY/N0GnUtHX4rnLfLpx7L/AIlxqrXb/EdMExZoidRYT80LEcSc6rSE2phrW7dSbWBk6jkFXF3ogZ/MndHGO6YvxI2hToOcPNVcwBpIFjGZxN7AH5hXjeLN9uKF8xpl82iA7LHOdfguA47Gl3s9soECZ7kToJHzW4eEOOB2NfWruEloDTB38oAIPlHcHTUb6t5ON6eo64WAotNJ4SsHMpucQ01A0hpN5LS6B6A/Apr2ZXOuclg+dZD0oXFSD0cW/kpnOvSgtUgFnRnUtSIQ3LD67A4NL2hzpLWkiSB7xA1MKLsSzMGF7cxuG5hJHMDVMGU2quIcbbSq06RBLqnLRo/qedhr8E6XpbiFNgLnuLcwsJ5R7vrJ+PRVtbj1Bkh1VljA87ZIteJnf5LtjJXO4rsKYjmtQr+NcM2f4jSR3+wSFf8AaHhxoSezT94WrjPtTDL6dBLgFQ+K6D61FzKbg10giQIMGYmJHcLRnftHvo51jYAC+aQdeVlXYvx+55OVpFoguHOZsPREmM9tzp5Nh4H4QaxwfiCKjhcMvkB5uJu7tp3W3vxh5rktbx5XJs1o/wB36pOr4xxJPvNHUNH3W+eLV6eV8uyfvQ5ora45j87LhTvEmJM/xXCb2gT8Ala3FKzveqvP/c79UXqQzo37d4q4+mJ8wtrNtp37qurcZw4PmrUx/wB7bWm97LiD6zjqTHeVBx5I+X6a+GOyVfFmCZ/7rXHpmP8A4qtxfj3Dj3ZJ6MPO95Gy5Yd+33WGti6Plp+HFvmJ8dMzEhjjaIsOffmqfiXiSpW8rWOAOwI7XMWWuNoEnQ68vkrvw9QLqjaZEOc682IHUHvKxn1MtNTDGLvhHCqpeagdAyZSYF9AGgADkL9E02lVIk1L75WSPQyPotgr4unTYGiMrB5ZvLhYHqd56KgdxAgw0NI2Pn+zYXPHLL7Omh4k5j67woPp+ayOy6bp1A10xFo6c5hbkWyQpOjR3wKCaLtwVb/vAvdRdWa4RELWhtXhptO3P+yssAQ12e0giNxaDcHX1slqrQ3cx0P23Cllbli3R32hWtFsuP43LmOFSMrGtAaTaMwsR0nW/mjvf+HP2gMoM9nVLnjzHNqZMEN6j3jJ5rmx1WAE27HGOsYj9qNH+Wm89w0f+SQrftTdPlofF3/5XNS64G50RWUdcxDbbzfoI9FkcMW7Vv2n4g+7Tpjvm+xCrq/7QcY42e1s8mj/AMpVP/gzspOZgjYuGmUuBB0IIFuZtYoLMCdXS1oMEmJBifckHkq3R4Yg8V8QV34htR73l7Yh2hH+mNI+5UcZxWq+q176j3OiMxcSY76xf6qoxrvPuL6mZ7potzlsbCZiTA3MLlLWtQy6s4zJJ9T8VCm6NVszKNBtBrS0OdmDqlVpnLTtAEWkkEW2DiqTG4trsNSY1gDgXGo/KMznEnKJ1ytbHqV0vhQjTeTP5qptoOmACSdBF+aZ4Dhc1SmCID3EB5MAQL+okGZV5xLiFWs/2lIeenTl7xlA8jg4ljv5odHcHqqeF7a1Uwrm+80tzCRIIkcxOosvNokgmCRBuAYsLyekhbTg8HTdT9tXrlxNNpb5Wkhwc5uRocYsWi0RB5Sj4WhUxIj2dV7ZBAzZWmGNZPtHQALfytJjVOi1tnBa0hvsyC6cs/zRYhp0J6Sh1eHuZOfyHYEEz0tpfmug0PD2JNFtGrXaKY2a3M7WRL3RcdBsj0vC1NrcpqVSDqM4APOcoE+q1xZ25vQwGeMpuYnMIaLT7xT+E8OuqOAa9psC8gS1oNwCbS7oPWFvI8MYZogBwHL2lSPhmQf/AExQHuhze1R36pmAuTn+FwIfADzmkyMhIaBpebk8gF52CIiwdImAHA9zIjt27reH+GgG5WVXtbrlIY4A7kSJ+aRwmAr0b0yyq0wIdLXWsAJtYbSjiuTXH16IYAKcVAT71wbEazeJG2yucBhaTMO5xDH5c3mgEk7AH1AS7nk1M1RrQW5stCoJlriXFzXe650kC2oFkjj6rASaQLHZwfKf4eUBpENO4d6Jl0LNs0K4pEHZrGvAO9RzAJd0EuKjwrFlr3VXTmM3OpmxI9NO/RIioeZ2v2EC/QDZCqRPPqSsVrTZTjS+Y90b6Dckk+gTdOg2B7x6iAPQLVsLWnewMgbEzc9tE0/ixBgNkcy6PlFliytSnWcOBgsYBbWR+A9UnicA9rZLT1OoHSdlCpxOIykxvrrost4iSPeIJ2+y2yVyyTy2IWHmExVhxN4Ov5zQHUjab9bQlMCXdUImLbc1H94PQI9J5Gt/zkraQzqeWd4UquU/yj6fRTawNaXDzflwUWpWYp0VBraFcYSuXQW6TPSdJ62+q12u/O4kDrr+SrbgVQEEcun3WMb3Nb1wrBYWqc1R2Z5/lIFMejWe8fUpjxKKVCgRTo079gRf3rCTHda2GiBC9xPiTnUSx7rDc5SdNDO3zvquvU/xrMrS+IPPtCev3+CtsPiHVKwfDc18wfBZInUOItA59lTYp4LjcbaI4bvIItcxrf8ARcMW26cWwzXUMzKYpEuAMPdlNi4S1wtaY5XWrVcSPZtpgEEOcSZJmbQB7sQPWUxjZFNrYAEk+UmD1veVWvBBvryK3bswfDwXAEkCR/zCv3NdVqOpNh0D/wBsxTHlHmbsGkZSf9RGq11rDqQe/wB0/wAN4m6g/M3K4EDMHaWuJ5G5+KYG5cBwzHRVewVqmVtoaGh4Azw3Q5RkGY6kq+xHEaoDXDIARY5r7QAIv2Wt8JxIGDDs4Ly0C0eXoRIvJJO8uPRN+H8a00iHEGJtIm8zA1XSRnlV/wANxxq0w/qfkSEthONUqtR9NrxmaYjn1bzvI9Oy1UVnOw720yWguMlxhrRqSSNoMRfT4aXgaxbVm3vSHbEzbXXnaDbvOMurZdDjt2whQcFX8IxhqUw4kE7xMfNOErvK5VDEPGm/b85Khr43KDeGSQfR4Hx5dimuI8bpU5BfJ5Nk95IsFpXE+IGoMosAXOnckuJHaxWMso3jKteKcU9oMt4B7Cf6ja5VHWa4G4tz/wCdEEVSDBtN1DG4icsbd1z26aexWI2aZMa/X1URRtJHzv6oFJ95+CPVrnLB336IRmhhiZLYI9Eu9zgd1DC4rLvZAfir6q2U6J5pqmNxE90k0o9J+W8SPyFAWrVIN78lmnXMZTp8vVKYerMndGzgAkgxsbfmqOXbaLVKv8QRp+WJ5/2T4qkGPVVNO7tYk2kxPKe/VW9WnpbLzEXlc8ctUp5xzStKpZ7NyZM6evwRWUjsk2wC61/SB87rWVBauIMaq14JUAFxO234D3VPVcRrZNcPxETO+9/mo1tIrsO5B+SSxrg7SDG6TzoWIryO3f7KzytgkVOIiTH/ACmcKdCJkEfgSdQzNgmMM4RdEaWVCpLvjE88riPmlSOayypERaOWsoT3yesp9k61k0+zrfC/2QMQ2GlMMq2A2GiDi3eX1H1RsbHp2Vnwri5ouJLQ4Ee6TA7wFXs6/nRVtaufag26DbsjnZQu+JY2aRbmIklzozASRrHNa5RaSbGTrc2I0gCNfgrDiVcFpH6fbTRUzKm8kOBtH5YLG7bumOheFOKsotlzzFxlJPl3ADT9o7InHPEFSvLKXkYNSfed0jYdPjyWmjF572B5DTuiMxDhvK7459tMce+zdUnLMk5doj0mb9lFuJAzEQCR9Wjn6pV9UkQbobxPwCre7WjQxoAn3iQLHQW2H5qlXVcxmI7brwWB0VtaEY28/Jec8m2kD82WWPERodOkIT7FKZcLJaEd1SwOn5dAMfhQoeydFDGPhsXRy88wksc6YkyOX9v1WLkksBd3fmmcY8NEDXtp1VdQBBE3HdWFSo28tkxa+h53WbtKtljcgzzv8FeYYktvHeQqRjgJkfqrHC03AQBJ37oVNu06qtqMuSdt5U3ToSoYkQ3qd/7bLVWi1UXgq2weEY0XkuibfpyStFwyj7qYHIkdkzL7RvENaB53ZTs1sGOQN/qUmavlsRB7SfusFh11WTI2VbDooGWJWKTiNUcsvMfVTtuFbIbCJCzlJIU/LyRWuai5J4SFHI5xEiAL66/BHa5qm1wKzyCZdDSSPUx+kqiBzOGrum0cu/6K54g/KwwBJ3EfXda97SIguDgZna2ixO6kP1myPK0mJmdPjqSguoll6gidG2nvGytGYs1KMZAD/USItclo96ZCcwnh6oD7Wq0FjZL9b5ZOU8ySMtjrbWwpSqMI+noQZ2deDy7Jl7N0LhzvZv8ANTzAi8/UbbaQrtuLoEe6B3F/VPKwaUhKy5/JWzsRQ/pHwQ/3ugD7nyWvkv0dKsBeyHkrkY6ls0fD+6z/AIiz+kfJHyX6OlIaLjsVkYSp/SVdDiTNmj89FIcSaNgj5MvpaUxwdSPcPyQ/3F/9JV//AImOQRRxIf0j5K+TL6Wo1mgZFrkboOKdtHyTWGdDQQPlvv6TJQMZcyZnrcrr6ZAw7DN01VqQDAKXZWNh+fJNV6pIGhjZCIhpcb2HyTzXENygwP7JMOdOusSmK2UCRm9QPsbKiRpakSB1kAct1HHEWaNBv917DOE/qo4kiSBBnf7KyTLHdfgFMVORUGUoEn4LLKaZEK2qe6L7VROGjdYq0HDS8/kfJXFJurACTJJ5KAxAOhQcQ4yJ5aIA0tz/AAq4xHHVws5wlSYP56LGZHEmyAVgATv6H6apfN8FKmZIvCNVHMQ8xmymdi5xiecbqprt/mt6JvFVWBsCTOs8+qQLybagbFYkR3D44NbBFwNZmT2iy6n+zf8AaEKIDMRSIpONqoaYa4CDfl9yfXkjKY3MDc/m66x4aDajKdPDPbnrmC15PsQxrRL3sbdxl0ASIMXAlVjUb74m8JYPiDPa0svtXCWvpkAv6O2PquRcT8IvpOLXhzXD+v3iOYGWCOocR1XR8D+zqsyoQ3EQwDOyAWuZVBAAAa73S0uuPhqE07jYEYfi1IOGaG1Q02FstSR395txuAbILh2M4e+n7wtrI5czuO59EhUfF/mu4ca8COANXCH27JJDZbnbqDl0D4vuD3XNuNcBacwgteD5gIEa2c2AAe+XuUjTW8RReyM4jMJHumRJEgjaQR6KYw1X/wCN99PIeU2tyReMYWvmDqjQYaACwNENAhoLW6QOkcilP8Qq8xfXyU7iAIPluIa22nlHILP69etq6F9m8GC1wJ08pBMwBFt8zf8AcOamcPUH8jhGstNupslzj6puXmYIk8iIcPgPvrdSfxSqZlxuINmiReRYf9Tvj0Cv1/gdkmP3P9lkuOyVbVOi8avdb7o0wxpmHSZn4oNZ03+ZN1kGBE9kJszBEk/llsaSAkCNtYKnUqugRbqFh9U5g2ZM6DQW0HxRakAZrzu0j0N9uyzy9IuxhHm1/NUy7FHKR5PvzjklG05Exuft+aozKIBG/fROkzhDt9hPxQq1Mzpt6I9ZvID4pN7TqU+UYpCRpHQFM0nkfohBEbzTA9VJF1OjjBrABGx0Nuag9wi6Xq1bW9VpI4t8uJiN7aeiDTqbc1lxkIJGqCbe6wNkSnVBgQJQH+6Oo+y8wDXRIMgN3+H6LwpHRu+8CUElSpPiACZRUDXB321Qq1KBI/O6Niy3SZPTbulnVbQNFzIpggEn6q04Nxd2HcxzLgGQ3SSf6TsTb1AVIR8Ew1xBaRq2CO4g/ZRfX2GqRSnPmcGhubm7QfM/NVOOw1OszJUALTpOrZMAgi7S103G0rRfCPir2lDKXWLvNzi/zBg+i2mvxQBp0J3B0zRFQE7Bzc11z3rs0pW4bE4B1SphnOex0HI7QEvYT7Rg3h+TM3+bNIAbKtaXEsFjm034mj7OtfKJh7g2M2V7SC9txbrKH4e40MS0wYqB2R4B0ecwzA6H3sTV6ZW8kvx3wszENmkAxxIc1slrQ5/mERPsi2iwEkC5dJBOmtI1xXwLhsQBUwzspichMsPxl1M9Qd9FzDxJ4UNCoG1aWUk2Okxu14Ba8X0IJ5lX545iME+lmD8optzuIOcEkjO4fzMcA0gjrvZb9wvxFh8bTDK7WOa8TcS08rHQ9UbTiPFaVOlS9nRe1gqPBe+HEeUeUSAXRJ0uJM7Kk4/SayplZUFYMDQajR5c5AzNDhZwBmDMG8Lsniv9mNItNTDlpYAXFlR0ADU5ah2/1fFc0/d6bC6IBJ83mmT1O+61FpqIemQxw2+quMTwmk+cpDHdNPVu3pCrXcJqCwLCOeYfda7M6DIA3JkeoJ6ornOY2IiRGnm7TEhYp0ec/ZQq18s35xHPn0RZ2BamyZMGdrJvCVnCJk9NPgUpi9KZ5y6BoPhZWGDEtsZjZY/cgBsaW6KBVhhqAfonG8MGq3ykWlKAUPEER+clbV8NFkqcOAnlsF4leAKaDF5zVbRKsTCDU0VgWShPwwTMkrmlRcU47BcjCDUwruhTuF4Gw7fZe0WG2hTIBSEmPBN1isL2HqvUnx+fRZrP62RQXtMXUa9KI6qRj+5RK7yRseywQXGwhZxBhwvsvMB56rDhcJK48NcRdScb2d9ea3f/ANRkgjdzQLc7t+65zh4A5K04Riv4nPyn6WP5zVYZW+/s3rN/eq4cYzCBJsGuJdVf0IpNqwf+vqunirIvYvIaeYdWAe8HkWUGtHquEcJxns65INixzP8AcMsfAlb/AIvxVDfaTZgq1XHm59V+UejaTGjoVm72VHxjjhr+IfZsqNbSzHDnMJYWsY4ZXDl7QH4q38UeHKuHc1+HPs3NEBgP8N7ZkZdtzrzGkSeScEfnxIfUcQQS7MNcx3+Z/tqOr4TxQ9obQrltSmQA1xuCN+rTfv8AJZu9qK7EeKqz8HWa7NTeC0ObJgkFrgRP53XPcPRrVicmgMSdz0G66H4uwYbQqVGHNTMXJu0m4E7j5rWvCPEW0nAubIEz+eqYlLX4XiGakj/tP6pQsrcj8V3I/u+LYIgHkqit4LBJjRW05kaga06yen0VNiHSbz2+gV/7JgsXguO4mB3dukcVwtzpcxpcyJzAt55TF73kWujLOb7sRVMqEm9/zRXHDnCLGHA6JY8Oqh+X2Z8sSJZPvOaSBN7tdpy6qx4FasGubLhnY6wgENM9LEa/8rGWc1b5a4rHCOaHEka3J3ndM1sQIQ8O8CmywOdtYmQC6WMJFyJbBA0hZ4jXEPAAhppgQBPmpuJk6mYBuscv1a/vnR12J1nTolHOEo+wQfYue4NaJJ0Fr2ney7ztGEc4XswRDgagElsASbuboDBMTzKCbqmUvhaZJCyxk8/krWgGvylzWSH1AWhgbkim5zabhHnu2bybEHVL13WpugSWSYAAJzvbMNECzQufybuv77/hriUqUuSC+mrNoB7rGLoxsmZDSpqUhuEH92amhSJnzsF9HGD9EKsC0xma7eW3H5Zb5eloB9Bo1EpapB6Jys5KVISGHOaW2mw3SzXQLKbnWIG6G0bJI1F2nJZJ8w7KNMQVEOulGwrDgtQBzhEnLb0IVS0qdKtlcCDp9N1Jce2bzE7i0z/ypYziP/8ANUbvLG+kuKuaeMxrQ1gpMGUholrZsJv5uQWt4/AOBFOIdUII0gkugTHUn4Llj1eVu9f723cdFuANmobT5dveib5et1eUMcWeSoMzTZrosd4I2PSeoKrKwbSrU30nD2d6YIbldmYGhxdzJLmunrGyuAA4EjXdkCLHVvXW/wCBxy5Ta8D8T4m44f2YdLPevEyBAk7i/wCoC17AYqIWy8AxDKb3Oe1jyGxTZUEs9qXBrS5sHS9o17LWsZSj+K9zQ5xbDRvmbmNo2DmzEjzC6uU3r2NNj4dxNzCHNJC27DeNHBoBC51gXSJTwqLWtgiKY/PqqjHV3AwxzmgciR8YPP6q4q+6eyo8Tui+VaC577eZ0bCTboBKt+G1T7weR17yDJ15qsrfb7onD9G/6h9UULkvqNBaHODXajY2g/EAJhmZzWtc92UaA6DYfL5KdH/L/wBv1CgzRE1e+lLt58AQEE6yDBUqmh7D6oDF0k7CpPJ0LjHK8bfnooFvVSfv+bqIQjFTFvOUmo45bgyZB5jrbVRNRzzLnEnmfzRACmz7rNxk8Q7WWGpbyi4m/wCeqhQ+4+yNU0/Oq5XyVDXowdUH2aeqqGF970P0XbHvdMWq+qeaXLSTYE9Arvi3+W3uEDhvuH/UPqunDvpS9lVUwVQXLCEA/NbTxv7/AKrW8T75Tljo43aBcSoSpt3XisFgFEhRZqi09PRKXPDZcwukki25uNB6g/Ir1bhlZ18lQ8jlNk34R0qLYNh3P2Vo7aHxjD17Ore0I0a54dF7xJET8yj8JxkkNcYcNDzAmGn4rbuLf5Dv/rd9QueU9R3H1WdSdom08SafZl9N2V4EyLXm895+Q5LVnmo/LmJIbYSZgC1vzYLbK/8Alu7fcLXMN93fUo1N7KxwNmgFNByXpIwS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AutoShape 6" descr="data:image/jpeg;base64,/9j/4AAQSkZJRgABAQAAAQABAAD/2wCEAAkGBxQTEhUUEhQWFhUXGBoaFxUXGBcdGBoYHBYXFhUVFRcYHCggGBwlHBQXITEhJSksLi4uFx8zODMsNygtLisBCgoKDg0OGhAQGywkHCQsLCwsLCwsLCwsLCwsLCwsLCwsLCwsLCwsLCwsLCwsLCwsLCwsLCwsLCwsLCwsLCwsLP/AABEIAMkA+wMBIgACEQEDEQH/xAAcAAACAgMBAQAAAAAAAAAAAAADBAIFAQYHAAj/xABAEAABAwIEBAMHAQYFAwUBAAABAAIRAyEEEjFBBVFhcQYigRMykaGxwfDRBxQjQlLhFTNykvFigsIWQ1Nz4iT/xAAZAQEBAQEBAQAAAAAAAAAAAAABAAIDBAX/xAAmEQEBAAIBBAIBBAMAAAAAAAAAAQIREgMhMUETUWEicdHwMpGh/9oADAMBAAIRAxEAPwDb8W+tmHsyII6WOsmQZBFraGOqA3HYmfcqRyDaMza96ht7w+HVOhyK16+nlhv3XzMc9ei2Fx+M8ssbcXu2xgW1/wBUa7aSQ2dDiOMGUupOdEZh/CDTa4aQ6QZ57fAsTyRG4hYvRl9tTqfiFf3/AB82pkTMWpQLeWfPJvr23UjxDHXim+IGWRQnN5pzDPBb7uhn3uieZiEVtdc70D8n4i1FVYNVV4xCz7dXxM7Piqp+1CrvbLBrI+IbGbxJvtjTkSGg+p0HeAT6p6VzXE4oNxFQvLZe6oACQHHJAblk3IaPTVbxwus40qZd7xa2e8CUZdPXhoxXslTUTrmyl6lBaws9sly9eDlhzYSTuINFZtIG597p/SO5+hXbtpLMMRWMKnQCcDFwyz0ZjvwhSCYaFFrVkhee3bvhNJELwXgshDrEl4rCyh08owsQprCmbiiAslYc5Rzp0zbIyvFQLlBtQGYIMawfknTnchJXlgBShS71oTaimKqQa4ojHL6unj2fFRSzJQNKk0oRtpTDWFJ0yrDCulFUCcCFgVCrunhwQgV+HAaLlOrjvVOqrTVUTWRquFUP3Fy6bi21HxsLUjpLjmcLEANJudhAPyW1cErn2VMEmQ1sgmToNd57r2J8PCqWF1w2fLzmPz1Ks8JwdrbhoBOsAAlcrljPLXoWnXWX1JRDguSy3D81z5Y+l3V9aVpWCzOrOaZ9oTDwQbEnMXNJFwBFwbQujPw4hc88I4Y1sS+u8T5nFroBjNOSDyyGPULUzlh9OgYdycY5KsYjNMLjn3Uy0YDl4lAzr2dY4unyjyshyXDlMORxOPUGLljOoBYKtNXOimohklYlezq0Llb5ehSAQzWCG7FQnVZ5YxjiNYMpuMgWNzOu2lz2C4z4G8S1KOJdTzUg1587qrg0NvLnZjGY3nLN7911TjNQupVADBLSJGtxFlwLiuDq4ao1z2gOLszabrwGmxc3cH53C3xsawvLb6QGMaQCCCCJBGhHOVqnF/FWIp1nspUA5giHGb+UE6HmStQwfG8TicNUFZrG03UjlNO7jOkMbOkXGvILQ34utNwJ087gHWsJBcIsm4zH0sZa7kcA06KP+HclQ+IvFBwzG5Q0vcYAM6akwPQa7rZ+HcUa+m14iHAH4herld6jhx7bQpcMcjN4YkuP+JhhaeeA4kwGzHczBTzOP0YpuL2j2kZJOpOwWLnkuKB4eQi4eiW3hWtGqCjQFi9a+LBxL0XnknqYkXQBUCZpvC8+dd+jJvvSeJwPJBY0iytSQoOpAqnUutVvPob74l2CyI1eLIUUeWJvHymouCxKySpWylsdRz03MkjMCJGomxhRwuGZTaGMEAfknmUdyC5y3PpxollElCzLIutaZTzLIasBqHXrBgLnEAC5JMAdyr9iOGqYXNfEfjJzi5lPyM2fJDndRFwFs/h7gTKWWqSc5byiCReb3Kbh23W9abKFmQkqlaN0B9adyVmdO1cztbFCI16bf3SRrHmTc699EI1eiDUxUbLtj0pBcrfJoPQqtaN1XVcUUlWruOi6zBhY4nEtAklct8d1qboIIMlxL5u5wENDW/0jT09VtXFMI+qMhcWggzE9I0/476LU/EXDQ3/LafKCS4e9vZrv5R01Jlc+r/x26UmyXhviIaAxjqbNCfaPqQZsYEtaT/0wm8VgMz3OHsjJN8jnd7gc/hoqjwuHmpla3QSTFxynl6XW0+zqC2QDkA20bLEx5Y93TLtl2afxPFOflzOJi0HYdOiscJx6sxgayoQ2NoGkctD9VTYypsSY/N0GnUtHX4rnLfLpx7L/AIlxqrXb/EdMExZoidRYT80LEcSc6rSE2phrW7dSbWBk6jkFXF3ogZ/MndHGO6YvxI2hToOcPNVcwBpIFjGZxN7AH5hXjeLN9uKF8xpl82iA7LHOdfguA47Gl3s9soECZ7kToJHzW4eEOOB2NfWruEloDTB38oAIPlHcHTUb6t5ON6eo64WAotNJ4SsHMpucQ01A0hpN5LS6B6A/Apr2ZXOuclg+dZD0oXFSD0cW/kpnOvSgtUgFnRnUtSIQ3LD67A4NL2hzpLWkiSB7xA1MKLsSzMGF7cxuG5hJHMDVMGU2quIcbbSq06RBLqnLRo/qedhr8E6XpbiFNgLnuLcwsJ5R7vrJ+PRVtbj1Bkh1VljA87ZIteJnf5LtjJXO4rsKYjmtQr+NcM2f4jSR3+wSFf8AaHhxoSezT94WrjPtTDL6dBLgFQ+K6D61FzKbg10giQIMGYmJHcLRnftHvo51jYAC+aQdeVlXYvx+55OVpFoguHOZsPREmM9tzp5Nh4H4QaxwfiCKjhcMvkB5uJu7tp3W3vxh5rktbx5XJs1o/wB36pOr4xxJPvNHUNH3W+eLV6eV8uyfvQ5ora45j87LhTvEmJM/xXCb2gT8Ala3FKzveqvP/c79UXqQzo37d4q4+mJ8wtrNtp37qurcZw4PmrUx/wB7bWm97LiD6zjqTHeVBx5I+X6a+GOyVfFmCZ/7rXHpmP8A4qtxfj3Dj3ZJ6MPO95Gy5Yd+33WGti6Plp+HFvmJ8dMzEhjjaIsOffmqfiXiSpW8rWOAOwI7XMWWuNoEnQ68vkrvw9QLqjaZEOc682IHUHvKxn1MtNTDGLvhHCqpeagdAyZSYF9AGgADkL9E02lVIk1L75WSPQyPotgr4unTYGiMrB5ZvLhYHqd56KgdxAgw0NI2Pn+zYXPHLL7Omh4k5j67woPp+ayOy6bp1A10xFo6c5hbkWyQpOjR3wKCaLtwVb/vAvdRdWa4RELWhtXhptO3P+yssAQ12e0giNxaDcHX1slqrQ3cx0P23Cllbli3R32hWtFsuP43LmOFSMrGtAaTaMwsR0nW/mjvf+HP2gMoM9nVLnjzHNqZMEN6j3jJ5rmx1WAE27HGOsYj9qNH+Wm89w0f+SQrftTdPlofF3/5XNS64G50RWUdcxDbbzfoI9FkcMW7Vv2n4g+7Tpjvm+xCrq/7QcY42e1s8mj/AMpVP/gzspOZgjYuGmUuBB0IIFuZtYoLMCdXS1oMEmJBifckHkq3R4Yg8V8QV34htR73l7Yh2hH+mNI+5UcZxWq+q176j3OiMxcSY76xf6qoxrvPuL6mZ7potzlsbCZiTA3MLlLWtQy6s4zJJ9T8VCm6NVszKNBtBrS0OdmDqlVpnLTtAEWkkEW2DiqTG4trsNSY1gDgXGo/KMznEnKJ1ytbHqV0vhQjTeTP5qptoOmACSdBF+aZ4Dhc1SmCID3EB5MAQL+okGZV5xLiFWs/2lIeenTl7xlA8jg4ljv5odHcHqqeF7a1Uwrm+80tzCRIIkcxOosvNokgmCRBuAYsLyekhbTg8HTdT9tXrlxNNpb5Wkhwc5uRocYsWi0RB5Sj4WhUxIj2dV7ZBAzZWmGNZPtHQALfytJjVOi1tnBa0hvsyC6cs/zRYhp0J6Sh1eHuZOfyHYEEz0tpfmug0PD2JNFtGrXaKY2a3M7WRL3RcdBsj0vC1NrcpqVSDqM4APOcoE+q1xZ25vQwGeMpuYnMIaLT7xT+E8OuqOAa9psC8gS1oNwCbS7oPWFvI8MYZogBwHL2lSPhmQf/AExQHuhze1R36pmAuTn+FwIfADzmkyMhIaBpebk8gF52CIiwdImAHA9zIjt27reH+GgG5WVXtbrlIY4A7kSJ+aRwmAr0b0yyq0wIdLXWsAJtYbSjiuTXH16IYAKcVAT71wbEazeJG2yucBhaTMO5xDH5c3mgEk7AH1AS7nk1M1RrQW5stCoJlriXFzXe650kC2oFkjj6rASaQLHZwfKf4eUBpENO4d6Jl0LNs0K4pEHZrGvAO9RzAJd0EuKjwrFlr3VXTmM3OpmxI9NO/RIioeZ2v2EC/QDZCqRPPqSsVrTZTjS+Y90b6Dckk+gTdOg2B7x6iAPQLVsLWnewMgbEzc9tE0/ixBgNkcy6PlFliytSnWcOBgsYBbWR+A9UnicA9rZLT1OoHSdlCpxOIykxvrrost4iSPeIJ2+y2yVyyTy2IWHmExVhxN4Ov5zQHUjab9bQlMCXdUImLbc1H94PQI9J5Gt/zkraQzqeWd4UquU/yj6fRTawNaXDzflwUWpWYp0VBraFcYSuXQW6TPSdJ62+q12u/O4kDrr+SrbgVQEEcun3WMb3Nb1wrBYWqc1R2Z5/lIFMejWe8fUpjxKKVCgRTo079gRf3rCTHda2GiBC9xPiTnUSx7rDc5SdNDO3zvquvU/xrMrS+IPPtCev3+CtsPiHVKwfDc18wfBZInUOItA59lTYp4LjcbaI4bvIItcxrf8ARcMW26cWwzXUMzKYpEuAMPdlNi4S1wtaY5XWrVcSPZtpgEEOcSZJmbQB7sQPWUxjZFNrYAEk+UmD1veVWvBBvryK3bswfDwXAEkCR/zCv3NdVqOpNh0D/wBsxTHlHmbsGkZSf9RGq11rDqQe/wB0/wAN4m6g/M3K4EDMHaWuJ5G5+KYG5cBwzHRVewVqmVtoaGh4Azw3Q5RkGY6kq+xHEaoDXDIARY5r7QAIv2Wt8JxIGDDs4Ly0C0eXoRIvJJO8uPRN+H8a00iHEGJtIm8zA1XSRnlV/wANxxq0w/qfkSEthONUqtR9NrxmaYjn1bzvI9Oy1UVnOw720yWguMlxhrRqSSNoMRfT4aXgaxbVm3vSHbEzbXXnaDbvOMurZdDjt2whQcFX8IxhqUw4kE7xMfNOErvK5VDEPGm/b85Khr43KDeGSQfR4Hx5dimuI8bpU5BfJ5Nk95IsFpXE+IGoMosAXOnckuJHaxWMso3jKteKcU9oMt4B7Cf6ja5VHWa4G4tz/wCdEEVSDBtN1DG4icsbd1z26aexWI2aZMa/X1URRtJHzv6oFJ95+CPVrnLB336IRmhhiZLYI9Eu9zgd1DC4rLvZAfir6q2U6J5pqmNxE90k0o9J+W8SPyFAWrVIN78lmnXMZTp8vVKYerMndGzgAkgxsbfmqOXbaLVKv8QRp+WJ5/2T4qkGPVVNO7tYk2kxPKe/VW9WnpbLzEXlc8ctUp5xzStKpZ7NyZM6evwRWUjsk2wC61/SB87rWVBauIMaq14JUAFxO234D3VPVcRrZNcPxETO+9/mo1tIrsO5B+SSxrg7SDG6TzoWIryO3f7KzytgkVOIiTH/ACmcKdCJkEfgSdQzNgmMM4RdEaWVCpLvjE88riPmlSOayypERaOWsoT3yesp9k61k0+zrfC/2QMQ2GlMMq2A2GiDi3eX1H1RsbHp2Vnwri5ouJLQ4Ee6TA7wFXs6/nRVtaufag26DbsjnZQu+JY2aRbmIklzozASRrHNa5RaSbGTrc2I0gCNfgrDiVcFpH6fbTRUzKm8kOBtH5YLG7bumOheFOKsotlzzFxlJPl3ADT9o7InHPEFSvLKXkYNSfed0jYdPjyWmjF572B5DTuiMxDhvK7459tMce+zdUnLMk5doj0mb9lFuJAzEQCR9Wjn6pV9UkQbobxPwCre7WjQxoAn3iQLHQW2H5qlXVcxmI7brwWB0VtaEY28/Jec8m2kD82WWPERodOkIT7FKZcLJaEd1SwOn5dAMfhQoeydFDGPhsXRy88wksc6YkyOX9v1WLkksBd3fmmcY8NEDXtp1VdQBBE3HdWFSo28tkxa+h53WbtKtljcgzzv8FeYYktvHeQqRjgJkfqrHC03AQBJ37oVNu06qtqMuSdt5U3ToSoYkQ3qd/7bLVWi1UXgq2weEY0XkuibfpyStFwyj7qYHIkdkzL7RvENaB53ZTs1sGOQN/qUmavlsRB7SfusFh11WTI2VbDooGWJWKTiNUcsvMfVTtuFbIbCJCzlJIU/LyRWuai5J4SFHI5xEiAL66/BHa5qm1wKzyCZdDSSPUx+kqiBzOGrum0cu/6K54g/KwwBJ3EfXda97SIguDgZna2ixO6kP1myPK0mJmdPjqSguoll6gidG2nvGytGYs1KMZAD/USItclo96ZCcwnh6oD7Wq0FjZL9b5ZOU8ySMtjrbWwpSqMI+noQZ2deDy7Jl7N0LhzvZv8ANTzAi8/UbbaQrtuLoEe6B3F/VPKwaUhKy5/JWzsRQ/pHwQ/3ugD7nyWvkv0dKsBeyHkrkY6ls0fD+6z/AIiz+kfJHyX6OlIaLjsVkYSp/SVdDiTNmj89FIcSaNgj5MvpaUxwdSPcPyQ/3F/9JV//AImOQRRxIf0j5K+TL6Wo1mgZFrkboOKdtHyTWGdDQQPlvv6TJQMZcyZnrcrr6ZAw7DN01VqQDAKXZWNh+fJNV6pIGhjZCIhpcb2HyTzXENygwP7JMOdOusSmK2UCRm9QPsbKiRpakSB1kAct1HHEWaNBv917DOE/qo4kiSBBnf7KyTLHdfgFMVORUGUoEn4LLKaZEK2qe6L7VROGjdYq0HDS8/kfJXFJurACTJJ5KAxAOhQcQ4yJ5aIA0tz/AAq4xHHVws5wlSYP56LGZHEmyAVgATv6H6apfN8FKmZIvCNVHMQ8xmymdi5xiecbqprt/mt6JvFVWBsCTOs8+qQLybagbFYkR3D44NbBFwNZmT2iy6n+zf8AaEKIDMRSIpONqoaYa4CDfl9yfXkjKY3MDc/m66x4aDajKdPDPbnrmC15PsQxrRL3sbdxl0ASIMXAlVjUb74m8JYPiDPa0svtXCWvpkAv6O2PquRcT8IvpOLXhzXD+v3iOYGWCOocR1XR8D+zqsyoQ3EQwDOyAWuZVBAAAa73S0uuPhqE07jYEYfi1IOGaG1Q02FstSR395txuAbILh2M4e+n7wtrI5czuO59EhUfF/mu4ca8COANXCH27JJDZbnbqDl0D4vuD3XNuNcBacwgteD5gIEa2c2AAe+XuUjTW8RReyM4jMJHumRJEgjaQR6KYw1X/wCN99PIeU2tyReMYWvmDqjQYaACwNENAhoLW6QOkcilP8Qq8xfXyU7iAIPluIa22nlHILP69etq6F9m8GC1wJ08pBMwBFt8zf8AcOamcPUH8jhGstNupslzj6puXmYIk8iIcPgPvrdSfxSqZlxuINmiReRYf9Tvj0Cv1/gdkmP3P9lkuOyVbVOi8avdb7o0wxpmHSZn4oNZ03+ZN1kGBE9kJszBEk/llsaSAkCNtYKnUqugRbqFh9U5g2ZM6DQW0HxRakAZrzu0j0N9uyzy9IuxhHm1/NUy7FHKR5PvzjklG05Exuft+aozKIBG/fROkzhDt9hPxQq1Mzpt6I9ZvID4pN7TqU+UYpCRpHQFM0nkfohBEbzTA9VJF1OjjBrABGx0Nuag9wi6Xq1bW9VpI4t8uJiN7aeiDTqbc1lxkIJGqCbe6wNkSnVBgQJQH+6Oo+y8wDXRIMgN3+H6LwpHRu+8CUElSpPiACZRUDXB321Qq1KBI/O6Niy3SZPTbulnVbQNFzIpggEn6q04Nxd2HcxzLgGQ3SSf6TsTb1AVIR8Ew1xBaRq2CO4g/ZRfX2GqRSnPmcGhubm7QfM/NVOOw1OszJUALTpOrZMAgi7S103G0rRfCPir2lDKXWLvNzi/zBg+i2mvxQBp0J3B0zRFQE7Bzc11z3rs0pW4bE4B1SphnOex0HI7QEvYT7Rg3h+TM3+bNIAbKtaXEsFjm034mj7OtfKJh7g2M2V7SC9txbrKH4e40MS0wYqB2R4B0ecwzA6H3sTV6ZW8kvx3wszENmkAxxIc1slrQ5/mERPsi2iwEkC5dJBOmtI1xXwLhsQBUwzspichMsPxl1M9Qd9FzDxJ4UNCoG1aWUk2Okxu14Ba8X0IJ5lX545iME+lmD8optzuIOcEkjO4fzMcA0gjrvZb9wvxFh8bTDK7WOa8TcS08rHQ9UbTiPFaVOlS9nRe1gqPBe+HEeUeUSAXRJ0uJM7Kk4/SayplZUFYMDQajR5c5AzNDhZwBmDMG8Lsniv9mNItNTDlpYAXFlR0ADU5ah2/1fFc0/d6bC6IBJ83mmT1O+61FpqIemQxw2+quMTwmk+cpDHdNPVu3pCrXcJqCwLCOeYfda7M6DIA3JkeoJ6ornOY2IiRGnm7TEhYp0ec/ZQq18s35xHPn0RZ2BamyZMGdrJvCVnCJk9NPgUpi9KZ5y6BoPhZWGDEtsZjZY/cgBsaW6KBVhhqAfonG8MGq3ykWlKAUPEER+clbV8NFkqcOAnlsF4leAKaDF5zVbRKsTCDU0VgWShPwwTMkrmlRcU47BcjCDUwruhTuF4Gw7fZe0WG2hTIBSEmPBN1isL2HqvUnx+fRZrP62RQXtMXUa9KI6qRj+5RK7yRseywQXGwhZxBhwvsvMB56rDhcJK48NcRdScb2d9ea3f/ANRkgjdzQLc7t+65zh4A5K04Riv4nPyn6WP5zVYZW+/s3rN/eq4cYzCBJsGuJdVf0IpNqwf+vqunirIvYvIaeYdWAe8HkWUGtHquEcJxns65INixzP8AcMsfAlb/AIvxVDfaTZgq1XHm59V+UejaTGjoVm72VHxjjhr+IfZsqNbSzHDnMJYWsY4ZXDl7QH4q38UeHKuHc1+HPs3NEBgP8N7ZkZdtzrzGkSeScEfnxIfUcQQS7MNcx3+Z/tqOr4TxQ9obQrltSmQA1xuCN+rTfv8AJZu9qK7EeKqz8HWa7NTeC0ObJgkFrgRP53XPcPRrVicmgMSdz0G66H4uwYbQqVGHNTMXJu0m4E7j5rWvCPEW0nAubIEz+eqYlLX4XiGakj/tP6pQsrcj8V3I/u+LYIgHkqit4LBJjRW05kaga06yen0VNiHSbz2+gV/7JgsXguO4mB3dukcVwtzpcxpcyJzAt55TF73kWujLOb7sRVMqEm9/zRXHDnCLGHA6JY8Oqh+X2Z8sSJZPvOaSBN7tdpy6qx4FasGubLhnY6wgENM9LEa/8rGWc1b5a4rHCOaHEka3J3ndM1sQIQ8O8CmywOdtYmQC6WMJFyJbBA0hZ4jXEPAAhppgQBPmpuJk6mYBuscv1a/vnR12J1nTolHOEo+wQfYue4NaJJ0Fr2ney7ztGEc4XswRDgagElsASbuboDBMTzKCbqmUvhaZJCyxk8/krWgGvylzWSH1AWhgbkim5zabhHnu2bybEHVL13WpugSWSYAAJzvbMNECzQufybuv77/hriUqUuSC+mrNoB7rGLoxsmZDSpqUhuEH92amhSJnzsF9HGD9EKsC0xma7eW3H5Zb5eloB9Bo1EpapB6Jys5KVISGHOaW2mw3SzXQLKbnWIG6G0bJI1F2nJZJ8w7KNMQVEOulGwrDgtQBzhEnLb0IVS0qdKtlcCDp9N1Jce2bzE7i0z/ypYziP/8ANUbvLG+kuKuaeMxrQ1gpMGUholrZsJv5uQWt4/AOBFOIdUII0gkugTHUn4Llj1eVu9f723cdFuANmobT5dveib5et1eUMcWeSoMzTZrosd4I2PSeoKrKwbSrU30nD2d6YIbldmYGhxdzJLmunrGyuAA4EjXdkCLHVvXW/wCBxy5Ta8D8T4m44f2YdLPevEyBAk7i/wCoC17AYqIWy8AxDKb3Oe1jyGxTZUEs9qXBrS5sHS9o17LWsZSj+K9zQ5xbDRvmbmNo2DmzEjzC6uU3r2NNj4dxNzCHNJC27DeNHBoBC51gXSJTwqLWtgiKY/PqqjHV3AwxzmgciR8YPP6q4q+6eyo8Tui+VaC577eZ0bCTboBKt+G1T7weR17yDJ15qsrfb7onD9G/6h9UULkvqNBaHODXajY2g/EAJhmZzWtc92UaA6DYfL5KdH/L/wBv1CgzRE1e+lLt58AQEE6yDBUqmh7D6oDF0k7CpPJ0LjHK8bfnooFvVSfv+bqIQjFTFvOUmo45bgyZB5jrbVRNRzzLnEnmfzRACmz7rNxk8Q7WWGpbyi4m/wCeqhQ+4+yNU0/Oq5XyVDXowdUH2aeqqGF970P0XbHvdMWq+qeaXLSTYE9Arvi3+W3uEDhvuH/UPqunDvpS9lVUwVQXLCEA/NbTxv7/AKrW8T75Tljo43aBcSoSpt3XisFgFEhRZqi09PRKXPDZcwukki25uNB6g/Ir1bhlZ18lQ8jlNk34R0qLYNh3P2Vo7aHxjD17Ore0I0a54dF7xJET8yj8JxkkNcYcNDzAmGn4rbuLf5Dv/rd9QueU9R3H1WdSdom08SafZl9N2V4EyLXm895+Q5LVnmo/LmJIbYSZgC1vzYLbK/8Alu7fcLXMN93fUo1N7KxwNmgFNByXpIwSH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AutoShape 8" descr="data:image/jpeg;base64,/9j/4AAQSkZJRgABAQAAAQABAAD/2wCEAAkGBxMTEhUTExQWFhUXGRsaGBcYGR8aGBsdGxsYGh0cHBocHCggGBslHBcfIjEhJykrLi4uGiAzODMsNygtLisBCgoKDg0OGxAQGywkHyQsLCwsLCwsLCwsLCwsLCwsLCwsLCwsLCwsLCwsLCwsLCwsLCwsLCwsLCwsLCwsLCwsLP/AABEIAMkA+wMBIgACEQEDEQH/xAAbAAACAwEBAQAAAAAAAAAAAAAEBQIDBgEAB//EAEEQAAECBAQDBQYEBAUDBQAAAAECEQADITEEEkFRBSJhE3GBkaEGMkKxwfAUUtHhIzNyshVic4LxBzSSNUNTosL/xAAYAQADAQEAAAAAAAAAAAAAAAAAAQIDBP/EACYRAAICAgIBBAIDAQAAAAAAAAABAhEDIRIxQQQTIlFhsYGRwXH/2gAMAwEAAhEDEQA/AM1hJhlzsmRJVmBcrIUAASUuCzK3ald6aFM/L70sKdgHnqFWDnlQAXIJZqOdGAQ8ZwyRNCiMoJZi9SXtRxa4diRFmGxHuyiSQ7hTizsGB6/KOyKSdM5W26Y0DhsyEqZndag7CtviJq4YDRI1oOIDAdiAQGKu2VU0qxQRofPuMPpWASEhS3e4GjXrrVoRe005AQyWD2YbXDvZ4mWWHKo2/wCWKKlW/wBHEzRm/k0u3bK+eR/u2kSmY0HMBh0hwwaet0mvNVLG4o2nWgGExiVJsxAD1raPLLQ7i/v+x/IkueYpXNMWykA3giThwWLRZGkApcxeiTvDBMtKXo8WAhZYJikiXMAMsdIgqWnpGhw/s6pdTlSOt4Kl+yUtRYT5b9xi3ExfqILyZJMnuiS5RGkbNfsWkD/uE0vy/vCziHAMgftQRo4aJ4jWeDfZnOzeIlKhBE6QR17oEWVCx84h6N1su7QtaAMXMLEA9wFydoIQtbVFPn3QNMkguSMw1pXwH3ptHDnlcrs2gqCsPNEuSzOpQ5h30+UIJ825oB0+sE4jCkC5DWoDt0elnfxhZihapL6u/wB98RJuWn4LjFIqw2Amz5mVFzWpYNuWFPXaNnhuHCUiXKSopqM5SwKzq5YmpPQsBCbAYxEmWEy1KMxVVBKQTv79AAOpp6RXxDiqnckO7sK+D6+kZO2/wMamfmegr1Or9RSE+P4ShQBl5UqSbF8l7m7QoXjFJIIsa/fSDMNxY2Id/GGotO0FNCxSFSVOsgOrNSpJDsRQt72sV4niSlOwAS9gwHiAz2F9oY8RkSpqiqqVka1Hfv8AesLjhpqS6BQD4S/7/WNUyiWGlzle6DX8rAalqd2vSJoWaEv1em+p6CKpWKIWVLNXzMQQCTmLnKpJBc0I3Noe8ITIxBKFkIJCgHzZtCF8oyuAgagElVALpjSsXyMRW8MZK3qCHp47d9fpC/iGGVJmGWVBYFQRYj5g7jprHZcw3AbSnnYXtrColo0aJAbNbQ3chqXgCdOIJAsO/wDWDMLiM8uruxqQ29QRao+3imYEPV3741UY0JDXjsu5pUAuSHNdBU2hTKxxUc1HTlALeIBoyjTpFuKxajLCXdLfET/a1YW4ZbKSXKQRzLLsBmID5bi1hcxcsly0ZqOj6BhuIdokOXKQx0DsRYv9iM37QTXUm1A1Kw0w2NOUEkKBo4Lhxt+8JuLIOd+bW+npQQorYwfADmbzEFzFkftC7DrYvBqlRqIulziDDLhuNAVlUYTgbR6XNdVO6KTolxTNTipLJfSCeFKyEKTfR6ivo8C8LxJKWIJFukGIlmWc0peQ/lIcf8R0QyRRyZMcmqPoGG4fh0yu0mEFLOpaubSrN8oby+B4fKGQltD+8fIeP8RmS5QllXKpnymhNzQQ69lPbed2KUHmCOUlnLaUfanhGU1NyqMgxQhCFzjZvp/BAnmlKUkjQl0+RiAkpmyyJyEm4qH8jeFMz2xRRws70ywk4n7UTF8srlFR+7wKM2vkZyUXK4KhLx/hQkzcqS6VVH6QoxkhIrDGcJi6qU4DQtx/MQAaCLnTNsdpbAZhJPQ1NPt7+keloq28SnTgGDEnpbzNIEM2YpwAlJ1cuw8LRz+3BO6OhWyviXKWIBAHgWalOlPDyQYmYCbOX0NB6ekMcdKUVALqSaOGcC7CwYV+rPAONW5cJYdLelI5H2bxRTKxOUZQBW5328POF+Mnk2D9YhOxhsLRR+IMCRQViFOlB3TEJdnLxKY3ZoPf8zFZhoZ5JUsqIDlszk9z3uaiLsCEqUf4mQAH31UdwAx+J3230DwuQTbr9h9oZf4DPCc6kKEtwCsAKAcEixrSHQB8uViMzIZSTVClAgEbhJJI3Dh+WzxKWiYib2oygg1ORIY7GXTIa6XBcGAMJxSZLGVwUHRSQUuDYPS9XFiXvWL5mNKxmIBU/vucxrYvVq7wqDQXiJmdSiopVV2qARpf3bvTeA1LSTygDvJ9ddfSJpmZpZKiHFQGPczvFElL0MVoXY4k46YlNk9XNTa7J26nWImeo1b1H7QGCQ1Q/wB0i9E1TW9HirFR7GY10hIHKCNq+lvOI8OxnZzEKABylwSKXBY0sbW27o7hcVmQMxBbox7n2gFUwlXLS1qDy18oSJN3Mx3aSSEJCaWZh/t0Ia3hCOdOzXem8XcI43zZVtoaJFXY1o//ADFuLKJiiQGOrd0bRZNC7LFoMXIwJ1MWpwNHBc9YtoRTKVBHBpgCi+tKhxAyksfnHkKYpb06iIkBrPxXRxXuoelNIHnzSA9TvW339YjKJN3ceVYsw2CMxeUOzEnuFfARkqsdCPis4kAG+sT4RjygEDU16/f1gnH8PJevp9YUlOQgOHjWMvolx1s0aMapQi0LWdT4Qu4fiAlNfzDyN400uXtHVFWjCXxYs7Mnc+MdOGJDAMN4cJlvpAOP4mmUpIAcqIAPwhyz9egF6w5JJbErfQBjMEUIBAoKJfy+x+0Cy5LgJHKgMSoDMsg8yQE7qKWrWlQA0H8ex3ZBCnUpSlAAKomlduX10d9IyMVkyZiQKl01WpqtlBpzLJBP5RGE5qzaK0JcZMSxzJ2CgaEK/K91MCBq9NgBnMfiMzlVNk0036fZhrxrifaTMqSWBUSsqKlEk2BNqAClmpGcxaPy23O28cUtuzoihbNAcn0iKkQTMkqagMVZDqD5QDJJScgrRzTaPQShBMl9lH1I/WKAIBgik1tR4d8P4lO7LsUKCUgK+JqKfOT3gZXGnL8RBVrlltnq5H1aoi9XD2kpnGZKYqylAU8wNqU6PDYFUyYT0ANAPdD7A2e9ImlZbp6fOIyJrApYMdTo3r8oNkyN/LT784BAspRHc/l9/WC5Zs8dxaAkBtYqlTawUFBiUgm/nX6RNeYFh8oHCnN6RY/2/wC0NAcTRykuDp/zFBl3LHvB+gtEcOstX78dogpw9PnDIQVwxbqAqbU12o8aLDLAo9dYykiacwV9D+vrDcT3YxpB0JqzRiakgB/X6xztUoIFw1u+ERmR1E2NbJoaYwpKXDgnT7rEMJhwVJDoW4diWGlCWBCmN/KKJkxOS/g0VZ3KRlCWFwKlmr390ZvsY7OOT+LTUIl5gkgOaFgo0Dk/t0j6YcVgJQXLT7026mALUoABypfSPhuIncwJd38XDaQ2wuOcgkmwc6/tExjYGvx/YZVpQpZWk9Mh2bWxtvaMUtTrLv5bRo8dNQrD5wGUeUCrippbZr7xmcMupqCDpu/z9YaSvQFyFnvja4GdmQk7gRhQpizPGn4BigUZbEesdWNmWRaHQWPi5unw+I18fSMV7WTCuYOVQSzi1X1c7+lBGxUU5XcM19IwPG5yFTiUrUogH3QevmPujPEeoehY1sdTcVLUjDkACZmTLIKXIcsVAuWYgD9IWfie2BLKdJJUwrkGjuxdqmjMGuSKV4xS1yEGpSpJ2NC4DpO23jaO8KCpKVFQASoJuQ7hQclhXXUX1jilxcrZulSKMRhlIAdOUqu+tAaUZtN6NCzElI0r3+pP0jTYjArmEqWS1hdR8B0ttWM5xfCsSMyWD8oNe8xBYqOJABq9mFnvXwYecUqnFVh6vFsvDOaJBvcsNr6s4t6R7EJJOUMydgE7VNASdK7RVIYzwcl8HMfSYP8A8wHKlk0AeGvDJY/Bzv6kv4N60gPtuUoFAognqwPpWBDDOHqmpSkBQCUEsw5k5tlCoe7QJicOynKgVmxoakFwrUqDt06xLAS3CzWiQ5DMHpXVn10gLiMleYgmiSqoLimrxQFuH7IJCVyznFlNTSrA1LdDFqJ9wK/d/SBpcoqQ4VVnZq+esDrQb/tAIJxanauv6xQhH7xwd7xNIdtKwWFkwD6+MdrBSMIqlY4cH/mR5wuSCysGWUggkK1pyg+cVzi4dx37xQiaafQVi2ZIBDvXZoogrkh1NVyd40eFwpRLK1tb3WOYbXDMYzklwb/WG0iccrGGMqXMqCIIROTsfA/tA82UbxYmWSIsC4ze9tni78QVEU8vWgt4QCiUSYLk4Yiv1/eAkHn+/fuBt3VFIKklSRmymjG0AzJVYJlLUA0CA0YWVSwHal1M7bHdtD3QGgMPH1YPWB5E8/ZgyQsKg6GL1qOZ9YsmzRlJ8x9iGa+FhVlV6iAcRhgksQVGtreohuaapCaGPB+JvJCFgqCa1NN0hx6gxnMTiGmkhrFgGYAvSny18YJwEtIKrDo94Fmy3USeth0++6IbBKmHYrDAICwoACqWNXOobeFSsStW+XZZJetC++usMMWU9mlgU0p/xv8Ar5L0zpiBlFR1A+bPEUUFYbiMwIMgrPZBTt8wCND9S1zFHbIZRUCprPZIfbb9BAxqbnX9fnF6EDKrO4S3nUFvT5QP8jFstTHMSTcpYPudTR+4+EemTnVmNCb1c+cdxS9EJp8v3/aKFSzlc7t8j9YRSNFwRIOExVXqgjYX/SFKrvDT2XBOHxia2lsP/N/GohaNYUe2DLcHhu0mJQzlVAHZy8R4mFIZNRZwRQdzUIP0gjhGJSjEIWbDMR/4qb1aKONYztJxItQdKBoryHgGkTmfbZ/ltA8yY8VzVbHv+/u0QkOTDEWzjWkWS3FjEJm0dkj70gAtUtTBibbwF2kFYkslg8BZesIAxMstoRuKnxiyUkmOSnflbyb1eLErJ+3iiDshOgqO4QZKbu6RLhuGSQeYU3gw4EfmHnBzQ6KNaxdLTFcyTlUkUq+uwi8DLpFckIulyhE1JihM8bGOqxAOvmP0h8kI8ZIi5EgNAiZin0PcfsxcJw3Y9Q0NAEKCUgqIoAT5QAfxIGcIYXAZx3Et9RB/D5qFrSmYcqFKAUrYEsT4CsfW/aFcxEhSErkhBKUS2SaJyqNnYnlanfHJ6n1DxyUV5OnBiUk2zG8Dx8iZh0TEyq/GHNCHBHmPEEQs4zOQpRKE5RsS/wAqDugThOJKCpKSGzKLgUJJu0U4+eBMBVMBJfwp1LCNotMxl9HcFgsxOgF1fo+sX42RKAIQirit76kvXyiOHm0BFtevl0ieJWCNr/bbxbEkJ5s/MhSSkO7AtsR6UsIKwHshiVhKmSkLsFEgkfmZnA/S1oaez0iXLkz8TNcLFJHK4DXUNH0fcR7BcTnP2q3TVmO1PKOWeVp1FG0caq2JJnBpkmaqUuSpUxL2BUCB8SQBVPX5QBi1Zh1Fx5x9KT7VoXJSCoA5iOcsCz7OfSMd7SzZS1qUkgEpe7uz0oL7QQy2/ki5YEouSZn8GeYDK6iQEva4r1i3jcgpSkkXJNGr5Rd7IIK8SLMgEh7E6BvOGHtfhAmWlQF1VLv0jZpGAt9kSSMSjQoSW8VB/UQuWitD9tB3soppk0aGUfRSf1gScK03/X9IS7GyOHbOl7Zkv3OIDmzHUVdT84JWPv774GMvlJ3LRQgaaIswep8IglBUWFT9+UG4aRQN4t+sICC0vUn6CIWrBmKfL06QAiYx0MMZbjTyjrAcMuKJSEDKC2/76wNh8M6QS1esICYlK2MSTIVoDDjsC+Us+0Gf4YaG3XeJeRImmI5QmCxPnF6Z837aGSMKAshiQDVgX/WDJ/DXL0SGDUifdQ2mhIFLUpJIBa23i0TVMP5W7jDJWByqAB97p97wQOHgD3x6Qe4g2IX7/OLBM6mHP4RP/wAjRBHZk1U2U3en3SH7oqFZ6j5RKXNFgPnDcmVrM+cXYKfJC0spzmFKl62aDm/oKGvs17Gz5o7RcjLLUhfZqUcuZeUlPKaqBbZjSuh0/HMHOmYKVkeoN3cBBKa1rYXjUS+KGZIUianPMSosQG5bhXTUN0heeJSsygiaDJcKHKficZa2dQexsd45fUpzpx8HZg+Dp+T5rxbgpSJYly0vlJU91F/usJ0pUziWk9wjae3OPBmlMuglpEoEhnU5dQ6OfSMfhsSQCFAqvbvjo5OjnlFI5h5E4kgAh3LblngvBcExOJWiWARnUEvSjlnNdA58Iuw2IW4aWQTVyQPEnSNjwCZLQcxUe1UlWVWiVGxy61Gu8ZyzSTEo2e9pMA8xGDluZctlBIF2bKk+DGMh7RZgsoDVIAF9BYjvh3geKT0YhUxZHaAntVquo/EEiwDNXYCFePlJXNUrlZnKuumWlOvdGcFT2aN2Zn8NlV2ZuVZqkOKaH0O/lFs/hkydypQ2VjmOVKSLPmLZu7fwhniUBUzMVJWSkKBygODXTV1H7ETmY2XlMuSlyEkFV2VymgdhRV405PwQ0IeCyjInHMz1Dvq9GDQ79rpwXhUkWzA/MH1hQrMpRABSpIHcokWrsX8E+EQ4mib2ITVRzBkhyPzUjZT+yQb2aouaWr2Rt/UiGKeDIKHVMLmvKKMz2Yl4H9lcMoziFIXVNBY3GjPp0jfYvAZRUKOpKBmIFdDa2oEY5MvF0hpaPlQP36QxwHA5uJYSxyBLlbEhybBrqLW8yILxfCZef+FNSV53EqagpJYvYXFDoAW2h6v2zX2Qw06TMTOIZK5IQHLjKnIRlUm4IY6eFzyOviJIzg9niF9mChAHvAqeaqtMwFEJ2HmSbMp2Ely0KGV1b6u37bQ/4b7GYhQ7bEGWleUciXIQGJLB2BpVIYU74G4vwFWVwujsaVBLkDvYfKM1mi3XIpGF4o6UNSrNC/DIBUMztsLwd7QOCEEMRvAGCqoR0roljXi6kiQyS4cH5RPCShkTa0d4rhv4aBWpDkwZg8InIHV6wAVzcPl5wouI4jFTjqrzh3iUDKoMLG27QPwtgoU1UrzUwEStLasVFeMwc4JSQpSlKuAe5m1t8oqlYeaFDM5Fdeh+sOsSsFSQ46dXialJSHL7uaxMbraHSE4waiGJU/faKVcOP5jDbt3UoeVdInOKXFGe8UmwpCVHDFG6ot/wf/MTDUTEgaxFM0CuVn8PSKt2HFC1PCE6kw34LwiX20sgPlUFOXbl5vpApWFVFOkPfZpbKWvK4CWt+bv1pEycioJWNuHe0XZTJz84yJBFjXMaecZjiHGQiaCkLyqSp05iPdJAsQ/vDWJ8KImTsQ9Hsdm6+MC8b4c5lkglsw8OW/lEpUzWTtFPEcWJmKCAeVUx3Jcmr1O8Tlcq1puxfzp9IUiemXiUnaYHf+oA+kPeKJKZzghiDQdWNa9IbJatBeHU4qPKLFYspUGPu274Xyp7PXx+sFSA7Kq/URzzjTtkoecYkhS5M5BKfxEt6fmQchbZ2EfP8Rj1yyZazzC+mpH0jZHixaUgJB7Na1BT2DoOUDYknzhTxFUs4iYWdKgDsSCVeW/fBDvZUnqwDBTs0uWrKAUjzD0ppSJS0ZQrLT3QBfWtTep12iojISj8tSPL1aCJcm46k/X6xpREg2Wl3AAJ90AVHhudGjWcJlypACmBWtg9GDgsHromp1jK8PkkjPmdrpDuLwQvFqUoKUbMWFgz6Ub3458ivQNaDvaWYorfDoUZxfJlGbxsye5vExVwT8crMvFzl5UulUsykObbJADuS5azVejr2T4kAJuZQKncWciw0cDc35m2BM4jiUKQVLCGvzCltAH0bzeMHNx+ND8mT477M4aalKpQMtbllAkl2zWA5khrsNhGNmGciaMy1LIIKFl8wNA6Xtf10jYYnFJClZEkOGc6DUDvhLjElZpR+6h+sdWOTqmKSoMwfFQzrxM52JJB5QK0FHWTnOwYsIX8QlziSUziuylVLh3YKqxIHfeFisGsZkgEjLQsxrMl9aUeGeGwQKElJKDTMPhoKOHpfraLS47D8IRcQlKnHNMJzCmYD5im0L08NmJUCCktsT9RGum4YOXDg+FywptUQPMwWVgAWNa/Q61EbRkuhUB4CUZ62V7ssB2Z8x0L3AD2jZYYSgkDOzBm5oy8rDBCsyAxN2LP3h4N7R9IjIpXoaKzPb9v0Z4BkTiFOz9/lTzMXAqIIDKH5moDTZvlHpWECSSoHp40dzpWOviZ8ji53MFUpaj7jW94nNxRWMoHSn2YlLRXlN7ksO8CrERFcirAdfsb9OsQ0FlIxTH5/Yif406U8Yv/AMPzFg472H1a8Ep4ST8KanKwLl6aO5MNILFwxR+HxNHjy5ijr39YZo4eUnVi4qAD3a06xajC9w3V+5pDodipCVaB+543v/TvhwmSMWpQ91KWYkFyF1odhGWkYK5KgG3bz18o1vCJwkcOxKs4/iTAgF2JITpueb1EY5VcaLg9ir2e4ZKqFqKFJcuFgEub1vysG6naJ4rCylppOpYOak9Y0/snwpCsHNXMTnzKAY0DJSkD633jKY7hEnPkTmSCqjKuqw9TFKDfRHuJACuESUlUw+8C5Lv3sHIeNV7QhEzhkiYkAZORTNQpOUu194Ve0HsL+GkiamYSo1IVo3UNA/COJpkcPVKU6s8xK0agKfKp60BCaNsYxz4pPi14aNcWRW/+MUysPuD4gt30MWy5xFNBBSFH8ubYCnzBPkYuVhS4zBQJdgxNRoGH20bOKfZFifEYns5ssnLzZmS7vVLfI+UTwmEfMSQGDmpLpS71a4d679IaYnhpWhM1Qfs5iQxszjXasQqmhS2YFtiO+r0OjeEZqN3XZT1Qhw0ozf4pJCTZI2BYP0fSDwo+Y8axbLwpSGA5dKO3p6wXgsNmypdi7Wr4VAO9+57QLfRM9MDwUwoUKP0qx0qDQ0gvFYzOlmZLF0iw6gAAD51rF6+FKZS8qgh9i4D5aimtKG+4LwDiEdmAUmoLPUBhoQaxXtp7YWVqxUuSyyaCrWtoWYkaNBI9p5ajmVmq9UsUtuCDuXp8zCHE4kqLzJeXNVBYVG4NldQajpCrEYNaXMpiDp8Bbp8J0iJYIy7DkbKRxApdSAiZn97OxeosHo4F71pAkyU6lEMATQWCQNA/SECFai7ClOmrfv1gnD4sPzGrUr3vQs1RrC9pId2HJd7aCukQw84ISFKUwYZnLX0cxKXMUWYOKMWvtCXiU2ZmUpKAqXLZKnYgGhs7/ELQ1DdCvY3TjpSy/aoTUMnMK2ZgCSwu/wBYKWDVmyl6gi0JsBgpSpaZipY5n1O+zt0hJPxikTVdkcqQosBbbyMUoJdDbZtEkApo7XOxJB+TesWowiQKqSDtUt5A1gThWJ7UImMxVUgWcEg+DiCF8LmGpWhLgUUoBQpqNIUnRLZ04MmWpalJSipSM+XOf6czq7yDe5g3C4GatCTysQQF5kpalqn5P3RHAYUKUlBygktmUSEtR67QWpMuTMNJc9KWDurJbRkjN998dFkAU7hq0zMvvlqKTUFxpyuQOkXycOgO6M6i7JSWAanugE36i+sTTPSpapikpQkpZpf8Nv8Aa7G9XB07o92iCWyqWBVs+Whs9Ce8uxajQWMrMhSUlDIZRf3UlQYszjmTXQMbvHUSSfhMyoBYEKA7zc9ItQsnlUbh8yVOQLZRVwO4nxgjh+CT/M7VUvJVNFKJOwZJAd/iIbUbFgdlcOTWqR/lLqmjwYByd2p60zpCAGJyEJuoEvV/hHJQa7mLZeJDCiu1dRKisLSQdAkh3dtdLbXTMRzc+UkgOwS4qLEGhAGz2gEL5eFllqE6mlPD9DE+PrPYCQmhUtLCgAJZgFPQlRq+oG1DVdmggJzAbE+NwBRn0+sXYiZLmSVIMpJQSOZQ5gdDmFiCHiWUmbHhCAjAA7qUa97V60jAy5z4vPpLZVga5huaWNY2OOxiJPDUh3LHvqo7AR8+9nMQCqaslsxYOfyhx6qNntDi6TIrZ9H9uAF4cFJ5TbasfKxglLwjpvLnAKoHZaiHBuwLaFn74+g8QxipuEQXdqHvA0jJYFZVKMp0pBUtXMpKQtizBSmqDTfuENttUEKTGyZEorShE5CCpqELSQHq61pFegd+6K0hGcIdOfMrM3MosW1pnLNTzApAGGXJJCVDLZJcKcB2Ki2Zm3JHg8WcSwPYEBMwTZZBZSQQDR2Uh6i9Q4bvaEUM/clTisOhwEpKsxUQ9CWymrWtraM7icZKYknmf3AQpB1owOUCzF4LGNM5KJSXITZKRQXABI1rS97wLwjggROM2ZKmqCVEqAQKBtHBDsQXageMsakpO/JrNxpUaDhWFkzQ8slnIIWQDatASEpruYxXFJykTJiUksFEBLAhg9ettY1B4kjtiZX8sABOdphALZnBbNV/1pFmMwWH7NJCnmKJIOVIDbFABI7yX74lYpKblYOcXFKhEjDqWj+NiJjq/KSsEhykGreVqwOr2cxAQFqRNEvKVZsimtQZiK+g+rrDZQ4ygqIZxz3rc6u40tEsQQUqlq1BBZNDTblYjq8bmQr4Bx6TNl/hMUhOWyVWtZlaKEAcZ4avCl3zyVWmDbZY0799ozWOlcxAopJIv6Hx16Q/9nPaf/2MQXRQHMHIpQH5PEVXQVQDiUJUXTQ7fd4oCle6GcW38Hv3GH3F/Z/KntcMSuVco+JOtNwNvLaMtNnOSfKKGdxE1dEAkFSgDoz0YtUB/OAJhmSiqqkvmSSCQFAEpUP8wcEMYZpxGYAKD9dfPXuMD4uQeUAulJJA2cufMwq+hnEJUhSMimOUKBSouKObMxofWBMTJyhJBBzCyS5B2PWvzgrDSQoEKWUn/wCpaDMAlCVpX2mYuRlOrijb3vCbAbcFkqlJSm6kszbkqJHg8NylOpU+vf4wFIRQG7mja/d/GLFFb+8pPStIx2xLYxRi3OZasxSzF7O1gAG76iL5xAICZSncHNnckCrAAADvAjqMOnDzSFCVNpRudOpBFq3vtDabPRLlnsgFZmzrCJiQGagdWU+TCsdIhZgsfkQtCJctapgZ1uph/Q+UkbkG79IngldmSlaJU3LbMFGwsGXlNq0Mdk4dJlhTEqCqIQwUTZ1crs2+kWyCJKgpRlTTUGUvmp3UJFgzm0DAM4jMM6T2swyEEJaWlRKlZWsAlyNKMpthCuVPXNZKUBDpZQz5ia6mjXsw1irGKC5il8ssu4AA1IZq0awGkCyJIUWvqXIf1gYJDXDTD2TvyvzpSXJNGUqpboWAeGeImylYcAKmZrsopEsGtxUnvYW0hLORkKWYA3RMpQMxIYBqvQ7dI0R4vggiX/ATMmAVQlOWUDSilKqtn1pq2sHYNCxSEgDnsakVboBmrSvmHjyldkkTFGWULoErKCSKkFiSoODVtfCIFM2ZmIAQVhsiTTKX5AnLtp02ED8Dx82QpRSEFjXlDjRnofDfaHX2Id+08kr4bLWiiCpVHJFCwbyaMJwjEFEpJFHJOYGzqLF2pQ9beWy9vuOTV4eWimVSXVy711JbzjOcBQJkqUkKyskZsw1Yil/AQkFGgwOOfDTksaMSo3rc9AQ0I5GCBkpmEJKStaeVTLJdwVOGa1tobjBhMmahLZliliKUDPZoz/s9iUIUULYBTAzDL7QoBzOoAqZ6DQ0HRopiQwCpaFBJBVy84Cved6pLAp1pqYZYXD4eUhMyeSQpSihAloXdDsSTy0OrDo8dloQpcopVKlJmJUkzVIWlANFMMxYnKDzEgaPHuKJQMUFYbDibLRlMxcslctZNg6gsJynUXc98SUAIQlZeQVFIIK3ICwDVggMVgB2CRSweL+ySVLCCeZOYu0lJYu4CgVL2uL33nI4onsz2MhUuUZhMxJWSgk1DUSuWytEgAb6Qux/MrOtWY2Bz5mS9AHBp0feEmBxCQpIm9qVKJIVmWMzEgOHSRY2c7Q9weNSj+CpUyXJWDmWgBQmcqdFJygCz3qLVML5mKACVy5JQKHOQQi7OCkEC/pAvFZwlqTMmJAzKqiYlSSr/ADJOVJbSlXApB5odFs3CArKEqJlucqlBKTWjsHb6uGa8KcVPKCQkAqao94eL6tu3nDHEcRwilJWEiXyt2QWVkKdTlRNS72t5vCNH8QqVmZT946P0/aGCEM1lrLgpVepd4HXhw5cVsfDSNFNwrgughX5kih8dvKJ/4SmYgusCZoW1/wA3SABBJ4hNloVKzHIoNerajugKYmLcQlQJSqhFxFSFUhDPWq1hHMPiTrpEinWIIRrTrABcgPUFj6RfLmKBAIZ6kH3T1GkDIghKs1DA1YBIxZC3CCUhxRRcbMXhpJ9oZ2UOpQOzA/Q6dYTykZOdBVS7gBAO2dShViCzaxWucXsR0zJ/WEopAfQsTh5qOz/ES1S0KdlKQ1EpJICWBNSD4CHBxoxCEyJMxUqUAygUBAOwACib3KlB3tDDHYhaMNMOISJqZoKRMmKCZjHTLVQY1yhh84y2CnZBLVk7TKrNlLAEAM+YcwL6MRDcl5JoJxMk4daUhYWn8qFZVkirFnOUjptAyMeEkhKWGxALF/dc1J77RZjioTlTZTS1TGKkJblAGW6SC5KXo36wwnZJClqbPYsHSFF2DD3mYnWo6wuS7HTLpYUsoUhK1Kf8oYF3A9401JIGl4krii5c0KzKSuW7EZDlJZxTlNLhj4QPhZypcmbL91IUHyqAJY5S5HMxy9Q5hZNnlSQA6VOGCGbLszH5gQXYGk4x7STcXlzWCgUAIZBZrhTlSqGgU1LQtmK5whSQijqL0vRwNhRnasD4adMyKSVLQL3KTYE1DBg1ibiCeHqmAkGUmYs1zKqQNwn3SS3vHeHyoKsNw3De0W0uYCEpzKIomjMCoqc01Ed/B5nly5ZmZSeeWfFszhIpejkvFCUTJy/4ipcoBqKLAMzhquHbpA+Om5CZaJ5UkB+WiCo6BlMbhz4wKSfQq+wn2rW2HTmBf3RbQHaB+DYMqw8hkIcoSQzlShsRUE1oNOsFe0CAqShSkpZAYBmAIl5gCPiqNXs0JsFxNcuWgyilIKElRSyXIUoEcpAALNTeHzt0JLQZgpzrmIIIbMLMQXcgh6VhdwoDtpqVED3S5GZsuayAzlyK6V3hirGy5s4TUJIKkkLdRVUswqSNCNHhKvEolz5hWrKCkltzmFO9ib7Ra6F5NnI4quf2fbqXiJVWklJBDD3gQ2ZbPckDQm8BcOmdhMVkJQEkF5gAIQPezJtmbqCaECsZxftXmHJkOWiCsBJADswSHavm94ScR4zOJP8AEAJDuhg4PW584zTVl1o3nG5iDiVqXOQtGUKlzZSUgKJcc7rYEEMa2AjPo4imXVTTCkuQCSDvVNMoqA5egvGZTNWXTzF6nW3fFspCynKlJYnZg5O5prDFQ6CpsyWcuUIIrcE7uP208YGXx6YZZSZnaJLcyuctqxfyB2buZcB9nJk7+EnES5ebV2JdqP8AFQVp37HTzPYnspEwqk55nwqlqBUGOsteR3ayXNaQwswnDOHmZRIXTZL21vetusTw81glg+46UH0jUSJGKlS5SxKkhKnclIU4YmoCSQWDBjtCriAmqLzE5cvLQCmtQ8ZufyrX9/4UlopXjEvSxH0PWKV48dnVyWDbvDBHC2lBQSVMymylzmLJApUAOSx+IbQoxq05c4scyR/DSghspbl0ZQvW8JTt0h0KcVMzBSi4Iyj+6/lCqXMvDPCTf5j2GUnudvmoRHifCSmZyKQylIAHNeYHFcrM4PUbWem0uxIGw80O0dnJa1oDkrqCNYbcPxolzATKRNegSoPV6No/gYJNpWkCAO2EFZAkJOYkmigzZSwU2xYKFusNuK8ZC5SkfhEo0zG6SQQD7gY6iukBcNnFZSiYlJSQsDkDzDl90LbkOuYNU10jKOWXFylGv5v9FOKuiPE1DspEpNSXmGvxTKt4IEsd7wRJQCkOwLAEKoaUrSFCV5lKUbOcoNWD0HlBPaneN6IPrU/2icKCcPKDgpDywGp3V7ozxwbM0whWrAgHQev1guV7x+9Isl/zpvj9YSVisirAICXmYhQLWA69TSkcw0lMkqWrOSapYhld7m71p5QFjLL8P7jFkr30+EVSegQdgMJhZqky+0KQVMpRLqWRokFtTU1AhrxvhGAQnKFzSRcIQCX2cBhGV43/ADUdyvmmHuF/lo/pPyMFboKBsLgymWtZTMyp90pTQilSVAW2Y6wMJc1MzMlWUADlUQGSXNdNXZ9I0uN/7NH9Q/uMZtf80/1fSFJDTK8TzqPPmcEtSmlWOmx6QOrDuMxNXANK1Fy5691aWMG4S8z/AER8hDDhX8uf/on5wkgbMf7VcWnFaZa1KTlUEgOzFwHu79YpxHHAFZkglX5lADSzWYbwD7a/z1f1H6Qrm+8e+JjvZTQ9wuOmrmpWwSAebIAEqA1I31eLuOcPmLBngPLzMVavf7741OA/lSv9Gd84HX/6cr+tH1hyk0EVZgEoNSkEJq5Z28YLw/ApykiYaSyWCzZtWEBK9wRv+If9nJ/oH9yook7wv2alypJxAnVIcFkkDoEmmboXNIpViEqlcoW5BCyp1Fb/AJdn1sOkX4+0j+lX1inAe+fD+0RTJCuM49UwolzEELSE0UClbJFzo1O6kB49Kijs1TypOiC/hpeNX/1Ith/9A/NMYtV/95+RibBDyRxGYuSZZAINnT7vUF3BHpC5eBUbkl69/X940eA+H+kfMRfxP3Vd30MKyzITcNlBGYu4cdzt5PAHFZClkhS1KIHvH4eh36m/1fH4/wCpP90JsV9+ZgpCM9w/ArE9QqHSX2Uk6A2L0I6jpEOJSpiFZColiFINma3oAOjRp5f8n/cYTcV91H38IgaAy+TKfpBSVmikkgixFx+8exXvHw+UUyLGAYUZy1nmWTXXo/n7x84sROWkFCVqCS7gFhUMfMU6wPI9776RbMv99YXFVVAQlhopUt9/vxggWiqGI/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AutoShape 10" descr="data:image/jpeg;base64,/9j/4AAQSkZJRgABAQAAAQABAAD/2wCEAAkGBxMTEhUTExQWFhUXGRsaGBcYGR8aGBsdGxsYGh0cHBocHCggGBslHBcfIjEhJykrLi4uGiAzODMsNygtLisBCgoKDg0OGxAQGywkHyQsLCwsLCwsLCwsLCwsLCwsLCwsLCwsLCwsLCwsLCwsLCwsLCwsLCwsLCwsLCwsLCwsLP/AABEIAMkA+wMBIgACEQEDEQH/xAAbAAACAwEBAQAAAAAAAAAAAAAEBQIDBgEAB//EAEEQAAECBAQDBQYEBAUDBQAAAAECEQADITEEEkFRBSJhE3GBkaEGMkKxwfAUUtHhIzNyshVic4LxBzSSNUNTosL/xAAYAQADAQEAAAAAAAAAAAAAAAAAAQIDBP/EACYRAAICAgIBBAIDAQAAAAAAAAABAhEDIRIxQQQTIlFhsYGRwXH/2gAMAwEAAhEDEQA/AM1hJhlzsmRJVmBcrIUAASUuCzK3ald6aFM/L70sKdgHnqFWDnlQAXIJZqOdGAQ8ZwyRNCiMoJZi9SXtRxa4diRFmGxHuyiSQ7hTizsGB6/KOyKSdM5W26Y0DhsyEqZndag7CtviJq4YDRI1oOIDAdiAQGKu2VU0qxQRofPuMPpWASEhS3e4GjXrrVoRe005AQyWD2YbXDvZ4mWWHKo2/wCWKKlW/wBHEzRm/k0u3bK+eR/u2kSmY0HMBh0hwwaet0mvNVLG4o2nWgGExiVJsxAD1raPLLQ7i/v+x/IkueYpXNMWykA3giThwWLRZGkApcxeiTvDBMtKXo8WAhZYJikiXMAMsdIgqWnpGhw/s6pdTlSOt4Kl+yUtRYT5b9xi3ExfqILyZJMnuiS5RGkbNfsWkD/uE0vy/vCziHAMgftQRo4aJ4jWeDfZnOzeIlKhBE6QR17oEWVCx84h6N1su7QtaAMXMLEA9wFydoIQtbVFPn3QNMkguSMw1pXwH3ptHDnlcrs2gqCsPNEuSzOpQ5h30+UIJ825oB0+sE4jCkC5DWoDt0elnfxhZihapL6u/wB98RJuWn4LjFIqw2Amz5mVFzWpYNuWFPXaNnhuHCUiXKSopqM5SwKzq5YmpPQsBCbAYxEmWEy1KMxVVBKQTv79AAOpp6RXxDiqnckO7sK+D6+kZO2/wMamfmegr1Or9RSE+P4ShQBl5UqSbF8l7m7QoXjFJIIsa/fSDMNxY2Id/GGotO0FNCxSFSVOsgOrNSpJDsRQt72sV4niSlOwAS9gwHiAz2F9oY8RkSpqiqqVka1Hfv8AesLjhpqS6BQD4S/7/WNUyiWGlzle6DX8rAalqd2vSJoWaEv1em+p6CKpWKIWVLNXzMQQCTmLnKpJBc0I3Noe8ITIxBKFkIJCgHzZtCF8oyuAgagElVALpjSsXyMRW8MZK3qCHp47d9fpC/iGGVJmGWVBYFQRYj5g7jprHZcw3AbSnnYXtrColo0aJAbNbQ3chqXgCdOIJAsO/wDWDMLiM8uruxqQ29QRao+3imYEPV3741UY0JDXjsu5pUAuSHNdBU2hTKxxUc1HTlALeIBoyjTpFuKxajLCXdLfET/a1YW4ZbKSXKQRzLLsBmID5bi1hcxcsly0ZqOj6BhuIdokOXKQx0DsRYv9iM37QTXUm1A1Kw0w2NOUEkKBo4Lhxt+8JuLIOd+bW+npQQorYwfADmbzEFzFkftC7DrYvBqlRqIulziDDLhuNAVlUYTgbR6XNdVO6KTolxTNTipLJfSCeFKyEKTfR6ivo8C8LxJKWIJFukGIlmWc0peQ/lIcf8R0QyRRyZMcmqPoGG4fh0yu0mEFLOpaubSrN8oby+B4fKGQltD+8fIeP8RmS5QllXKpnymhNzQQ69lPbed2KUHmCOUlnLaUfanhGU1NyqMgxQhCFzjZvp/BAnmlKUkjQl0+RiAkpmyyJyEm4qH8jeFMz2xRRws70ywk4n7UTF8srlFR+7wKM2vkZyUXK4KhLx/hQkzcqS6VVH6QoxkhIrDGcJi6qU4DQtx/MQAaCLnTNsdpbAZhJPQ1NPt7+keloq28SnTgGDEnpbzNIEM2YpwAlJ1cuw8LRz+3BO6OhWyviXKWIBAHgWalOlPDyQYmYCbOX0NB6ekMcdKUVALqSaOGcC7CwYV+rPAONW5cJYdLelI5H2bxRTKxOUZQBW5328POF+Mnk2D9YhOxhsLRR+IMCRQViFOlB3TEJdnLxKY3ZoPf8zFZhoZ5JUsqIDlszk9z3uaiLsCEqUf4mQAH31UdwAx+J3230DwuQTbr9h9oZf4DPCc6kKEtwCsAKAcEixrSHQB8uViMzIZSTVClAgEbhJJI3Dh+WzxKWiYib2oygg1ORIY7GXTIa6XBcGAMJxSZLGVwUHRSQUuDYPS9XFiXvWL5mNKxmIBU/vucxrYvVq7wqDQXiJmdSiopVV2qARpf3bvTeA1LSTygDvJ9ddfSJpmZpZKiHFQGPczvFElL0MVoXY4k46YlNk9XNTa7J26nWImeo1b1H7QGCQ1Q/wB0i9E1TW9HirFR7GY10hIHKCNq+lvOI8OxnZzEKABylwSKXBY0sbW27o7hcVmQMxBbox7n2gFUwlXLS1qDy18oSJN3Mx3aSSEJCaWZh/t0Ia3hCOdOzXem8XcI43zZVtoaJFXY1o//ADFuLKJiiQGOrd0bRZNC7LFoMXIwJ1MWpwNHBc9YtoRTKVBHBpgCi+tKhxAyksfnHkKYpb06iIkBrPxXRxXuoelNIHnzSA9TvW339YjKJN3ceVYsw2CMxeUOzEnuFfARkqsdCPis4kAG+sT4RjygEDU16/f1gnH8PJevp9YUlOQgOHjWMvolx1s0aMapQi0LWdT4Qu4fiAlNfzDyN400uXtHVFWjCXxYs7Mnc+MdOGJDAMN4cJlvpAOP4mmUpIAcqIAPwhyz9egF6w5JJbErfQBjMEUIBAoKJfy+x+0Cy5LgJHKgMSoDMsg8yQE7qKWrWlQA0H8ex3ZBCnUpSlAAKomlduX10d9IyMVkyZiQKl01WpqtlBpzLJBP5RGE5qzaK0JcZMSxzJ2CgaEK/K91MCBq9NgBnMfiMzlVNk0036fZhrxrifaTMqSWBUSsqKlEk2BNqAClmpGcxaPy23O28cUtuzoihbNAcn0iKkQTMkqagMVZDqD5QDJJScgrRzTaPQShBMl9lH1I/WKAIBgik1tR4d8P4lO7LsUKCUgK+JqKfOT3gZXGnL8RBVrlltnq5H1aoi9XD2kpnGZKYqylAU8wNqU6PDYFUyYT0ANAPdD7A2e9ImlZbp6fOIyJrApYMdTo3r8oNkyN/LT784BAspRHc/l9/WC5Zs8dxaAkBtYqlTawUFBiUgm/nX6RNeYFh8oHCnN6RY/2/wC0NAcTRykuDp/zFBl3LHvB+gtEcOstX78dogpw9PnDIQVwxbqAqbU12o8aLDLAo9dYykiacwV9D+vrDcT3YxpB0JqzRiakgB/X6xztUoIFw1u+ERmR1E2NbJoaYwpKXDgnT7rEMJhwVJDoW4diWGlCWBCmN/KKJkxOS/g0VZ3KRlCWFwKlmr390ZvsY7OOT+LTUIl5gkgOaFgo0Dk/t0j6YcVgJQXLT7026mALUoABypfSPhuIncwJd38XDaQ2wuOcgkmwc6/tExjYGvx/YZVpQpZWk9Mh2bWxtvaMUtTrLv5bRo8dNQrD5wGUeUCrippbZr7xmcMupqCDpu/z9YaSvQFyFnvja4GdmQk7gRhQpizPGn4BigUZbEesdWNmWRaHQWPi5unw+I18fSMV7WTCuYOVQSzi1X1c7+lBGxUU5XcM19IwPG5yFTiUrUogH3QevmPujPEeoehY1sdTcVLUjDkACZmTLIKXIcsVAuWYgD9IWfie2BLKdJJUwrkGjuxdqmjMGuSKV4xS1yEGpSpJ2NC4DpO23jaO8KCpKVFQASoJuQ7hQclhXXUX1jilxcrZulSKMRhlIAdOUqu+tAaUZtN6NCzElI0r3+pP0jTYjArmEqWS1hdR8B0ttWM5xfCsSMyWD8oNe8xBYqOJABq9mFnvXwYecUqnFVh6vFsvDOaJBvcsNr6s4t6R7EJJOUMydgE7VNASdK7RVIYzwcl8HMfSYP8A8wHKlk0AeGvDJY/Bzv6kv4N60gPtuUoFAognqwPpWBDDOHqmpSkBQCUEsw5k5tlCoe7QJicOynKgVmxoakFwrUqDt06xLAS3CzWiQ5DMHpXVn10gLiMleYgmiSqoLimrxQFuH7IJCVyznFlNTSrA1LdDFqJ9wK/d/SBpcoqQ4VVnZq+esDrQb/tAIJxanauv6xQhH7xwd7xNIdtKwWFkwD6+MdrBSMIqlY4cH/mR5wuSCysGWUggkK1pyg+cVzi4dx37xQiaafQVi2ZIBDvXZoogrkh1NVyd40eFwpRLK1tb3WOYbXDMYzklwb/WG0iccrGGMqXMqCIIROTsfA/tA82UbxYmWSIsC4ze9tni78QVEU8vWgt4QCiUSYLk4Yiv1/eAkHn+/fuBt3VFIKklSRmymjG0AzJVYJlLUA0CA0YWVSwHal1M7bHdtD3QGgMPH1YPWB5E8/ZgyQsKg6GL1qOZ9YsmzRlJ8x9iGa+FhVlV6iAcRhgksQVGtreohuaapCaGPB+JvJCFgqCa1NN0hx6gxnMTiGmkhrFgGYAvSny18YJwEtIKrDo94Fmy3USeth0++6IbBKmHYrDAICwoACqWNXOobeFSsStW+XZZJetC++usMMWU9mlgU0p/xv8Ar5L0zpiBlFR1A+bPEUUFYbiMwIMgrPZBTt8wCND9S1zFHbIZRUCprPZIfbb9BAxqbnX9fnF6EDKrO4S3nUFvT5QP8jFstTHMSTcpYPudTR+4+EemTnVmNCb1c+cdxS9EJp8v3/aKFSzlc7t8j9YRSNFwRIOExVXqgjYX/SFKrvDT2XBOHxia2lsP/N/GohaNYUe2DLcHhu0mJQzlVAHZy8R4mFIZNRZwRQdzUIP0gjhGJSjEIWbDMR/4qb1aKONYztJxItQdKBoryHgGkTmfbZ/ltA8yY8VzVbHv+/u0QkOTDEWzjWkWS3FjEJm0dkj70gAtUtTBibbwF2kFYkslg8BZesIAxMstoRuKnxiyUkmOSnflbyb1eLErJ+3iiDshOgqO4QZKbu6RLhuGSQeYU3gw4EfmHnBzQ6KNaxdLTFcyTlUkUq+uwi8DLpFckIulyhE1JihM8bGOqxAOvmP0h8kI8ZIi5EgNAiZin0PcfsxcJw3Y9Q0NAEKCUgqIoAT5QAfxIGcIYXAZx3Et9RB/D5qFrSmYcqFKAUrYEsT4CsfW/aFcxEhSErkhBKUS2SaJyqNnYnlanfHJ6n1DxyUV5OnBiUk2zG8Dx8iZh0TEyq/GHNCHBHmPEEQs4zOQpRKE5RsS/wAqDugThOJKCpKSGzKLgUJJu0U4+eBMBVMBJfwp1LCNotMxl9HcFgsxOgF1fo+sX42RKAIQirit76kvXyiOHm0BFtevl0ieJWCNr/bbxbEkJ5s/MhSSkO7AtsR6UsIKwHshiVhKmSkLsFEgkfmZnA/S1oaez0iXLkz8TNcLFJHK4DXUNH0fcR7BcTnP2q3TVmO1PKOWeVp1FG0caq2JJnBpkmaqUuSpUxL2BUCB8SQBVPX5QBi1Zh1Fx5x9KT7VoXJSCoA5iOcsCz7OfSMd7SzZS1qUkgEpe7uz0oL7QQy2/ki5YEouSZn8GeYDK6iQEva4r1i3jcgpSkkXJNGr5Rd7IIK8SLMgEh7E6BvOGHtfhAmWlQF1VLv0jZpGAt9kSSMSjQoSW8VB/UQuWitD9tB3soppk0aGUfRSf1gScK03/X9IS7GyOHbOl7Zkv3OIDmzHUVdT84JWPv774GMvlJ3LRQgaaIswep8IglBUWFT9+UG4aRQN4t+sICC0vUn6CIWrBmKfL06QAiYx0MMZbjTyjrAcMuKJSEDKC2/76wNh8M6QS1esICYlK2MSTIVoDDjsC+Us+0Gf4YaG3XeJeRImmI5QmCxPnF6Z837aGSMKAshiQDVgX/WDJ/DXL0SGDUifdQ2mhIFLUpJIBa23i0TVMP5W7jDJWByqAB97p97wQOHgD3x6Qe4g2IX7/OLBM6mHP4RP/wAjRBHZk1U2U3en3SH7oqFZ6j5RKXNFgPnDcmVrM+cXYKfJC0spzmFKl62aDm/oKGvs17Gz5o7RcjLLUhfZqUcuZeUlPKaqBbZjSuh0/HMHOmYKVkeoN3cBBKa1rYXjUS+KGZIUianPMSosQG5bhXTUN0heeJSsygiaDJcKHKficZa2dQexsd45fUpzpx8HZg+Dp+T5rxbgpSJYly0vlJU91F/usJ0pUziWk9wjae3OPBmlMuglpEoEhnU5dQ6OfSMfhsSQCFAqvbvjo5OjnlFI5h5E4kgAh3LblngvBcExOJWiWARnUEvSjlnNdA58Iuw2IW4aWQTVyQPEnSNjwCZLQcxUe1UlWVWiVGxy61Gu8ZyzSTEo2e9pMA8xGDluZctlBIF2bKk+DGMh7RZgsoDVIAF9BYjvh3geKT0YhUxZHaAntVquo/EEiwDNXYCFePlJXNUrlZnKuumWlOvdGcFT2aN2Zn8NlV2ZuVZqkOKaH0O/lFs/hkydypQ2VjmOVKSLPmLZu7fwhniUBUzMVJWSkKBygODXTV1H7ETmY2XlMuSlyEkFV2VymgdhRV405PwQ0IeCyjInHMz1Dvq9GDQ79rpwXhUkWzA/MH1hQrMpRABSpIHcokWrsX8E+EQ4mib2ITVRzBkhyPzUjZT+yQb2aouaWr2Rt/UiGKeDIKHVMLmvKKMz2Yl4H9lcMoziFIXVNBY3GjPp0jfYvAZRUKOpKBmIFdDa2oEY5MvF0hpaPlQP36QxwHA5uJYSxyBLlbEhybBrqLW8yILxfCZef+FNSV53EqagpJYvYXFDoAW2h6v2zX2Qw06TMTOIZK5IQHLjKnIRlUm4IY6eFzyOviJIzg9niF9mChAHvAqeaqtMwFEJ2HmSbMp2Ely0KGV1b6u37bQ/4b7GYhQ7bEGWleUciXIQGJLB2BpVIYU74G4vwFWVwujsaVBLkDvYfKM1mi3XIpGF4o6UNSrNC/DIBUMztsLwd7QOCEEMRvAGCqoR0roljXi6kiQyS4cH5RPCShkTa0d4rhv4aBWpDkwZg8InIHV6wAVzcPl5wouI4jFTjqrzh3iUDKoMLG27QPwtgoU1UrzUwEStLasVFeMwc4JSQpSlKuAe5m1t8oqlYeaFDM5Fdeh+sOsSsFSQ46dXialJSHL7uaxMbraHSE4waiGJU/faKVcOP5jDbt3UoeVdInOKXFGe8UmwpCVHDFG6ot/wf/MTDUTEgaxFM0CuVn8PSKt2HFC1PCE6kw34LwiX20sgPlUFOXbl5vpApWFVFOkPfZpbKWvK4CWt+bv1pEycioJWNuHe0XZTJz84yJBFjXMaecZjiHGQiaCkLyqSp05iPdJAsQ/vDWJ8KImTsQ9Hsdm6+MC8b4c5lkglsw8OW/lEpUzWTtFPEcWJmKCAeVUx3Jcmr1O8Tlcq1puxfzp9IUiemXiUnaYHf+oA+kPeKJKZzghiDQdWNa9IbJatBeHU4qPKLFYspUGPu274Xyp7PXx+sFSA7Kq/URzzjTtkoecYkhS5M5BKfxEt6fmQchbZ2EfP8Rj1yyZazzC+mpH0jZHixaUgJB7Na1BT2DoOUDYknzhTxFUs4iYWdKgDsSCVeW/fBDvZUnqwDBTs0uWrKAUjzD0ppSJS0ZQrLT3QBfWtTep12iojISj8tSPL1aCJcm46k/X6xpREg2Wl3AAJ90AVHhudGjWcJlypACmBWtg9GDgsHromp1jK8PkkjPmdrpDuLwQvFqUoKUbMWFgz6Ub3458ivQNaDvaWYorfDoUZxfJlGbxsye5vExVwT8crMvFzl5UulUsykObbJADuS5azVejr2T4kAJuZQKncWciw0cDc35m2BM4jiUKQVLCGvzCltAH0bzeMHNx+ND8mT477M4aalKpQMtbllAkl2zWA5khrsNhGNmGciaMy1LIIKFl8wNA6Xtf10jYYnFJClZEkOGc6DUDvhLjElZpR+6h+sdWOTqmKSoMwfFQzrxM52JJB5QK0FHWTnOwYsIX8QlziSUziuylVLh3YKqxIHfeFisGsZkgEjLQsxrMl9aUeGeGwQKElJKDTMPhoKOHpfraLS47D8IRcQlKnHNMJzCmYD5im0L08NmJUCCktsT9RGum4YOXDg+FywptUQPMwWVgAWNa/Q61EbRkuhUB4CUZ62V7ssB2Z8x0L3AD2jZYYSgkDOzBm5oy8rDBCsyAxN2LP3h4N7R9IjIpXoaKzPb9v0Z4BkTiFOz9/lTzMXAqIIDKH5moDTZvlHpWECSSoHp40dzpWOviZ8ji53MFUpaj7jW94nNxRWMoHSn2YlLRXlN7ksO8CrERFcirAdfsb9OsQ0FlIxTH5/Yif406U8Yv/AMPzFg472H1a8Ep4ST8KanKwLl6aO5MNILFwxR+HxNHjy5ijr39YZo4eUnVi4qAD3a06xajC9w3V+5pDodipCVaB+543v/TvhwmSMWpQ91KWYkFyF1odhGWkYK5KgG3bz18o1vCJwkcOxKs4/iTAgF2JITpueb1EY5VcaLg9ir2e4ZKqFqKFJcuFgEub1vysG6naJ4rCylppOpYOak9Y0/snwpCsHNXMTnzKAY0DJSkD633jKY7hEnPkTmSCqjKuqw9TFKDfRHuJACuESUlUw+8C5Lv3sHIeNV7QhEzhkiYkAZORTNQpOUu194Ve0HsL+GkiamYSo1IVo3UNA/COJpkcPVKU6s8xK0agKfKp60BCaNsYxz4pPi14aNcWRW/+MUysPuD4gt30MWy5xFNBBSFH8ubYCnzBPkYuVhS4zBQJdgxNRoGH20bOKfZFifEYns5ssnLzZmS7vVLfI+UTwmEfMSQGDmpLpS71a4d679IaYnhpWhM1Qfs5iQxszjXasQqmhS2YFtiO+r0OjeEZqN3XZT1Qhw0ozf4pJCTZI2BYP0fSDwo+Y8axbLwpSGA5dKO3p6wXgsNmypdi7Wr4VAO9+57QLfRM9MDwUwoUKP0qx0qDQ0gvFYzOlmZLF0iw6gAAD51rF6+FKZS8qgh9i4D5aimtKG+4LwDiEdmAUmoLPUBhoQaxXtp7YWVqxUuSyyaCrWtoWYkaNBI9p5ajmVmq9UsUtuCDuXp8zCHE4kqLzJeXNVBYVG4NldQajpCrEYNaXMpiDp8Bbp8J0iJYIy7DkbKRxApdSAiZn97OxeosHo4F71pAkyU6lEMATQWCQNA/SECFai7ClOmrfv1gnD4sPzGrUr3vQs1RrC9pId2HJd7aCukQw84ISFKUwYZnLX0cxKXMUWYOKMWvtCXiU2ZmUpKAqXLZKnYgGhs7/ELQ1DdCvY3TjpSy/aoTUMnMK2ZgCSwu/wBYKWDVmyl6gi0JsBgpSpaZipY5n1O+zt0hJPxikTVdkcqQosBbbyMUoJdDbZtEkApo7XOxJB+TesWowiQKqSDtUt5A1gThWJ7UImMxVUgWcEg+DiCF8LmGpWhLgUUoBQpqNIUnRLZ04MmWpalJSipSM+XOf6czq7yDe5g3C4GatCTysQQF5kpalqn5P3RHAYUKUlBygktmUSEtR67QWpMuTMNJc9KWDurJbRkjN998dFkAU7hq0zMvvlqKTUFxpyuQOkXycOgO6M6i7JSWAanugE36i+sTTPSpapikpQkpZpf8Nv8Aa7G9XB07o92iCWyqWBVs+Whs9Ce8uxajQWMrMhSUlDIZRf3UlQYszjmTXQMbvHUSSfhMyoBYEKA7zc9ItQsnlUbh8yVOQLZRVwO4nxgjh+CT/M7VUvJVNFKJOwZJAd/iIbUbFgdlcOTWqR/lLqmjwYByd2p60zpCAGJyEJuoEvV/hHJQa7mLZeJDCiu1dRKisLSQdAkh3dtdLbXTMRzc+UkgOwS4qLEGhAGz2gEL5eFllqE6mlPD9DE+PrPYCQmhUtLCgAJZgFPQlRq+oG1DVdmggJzAbE+NwBRn0+sXYiZLmSVIMpJQSOZQ5gdDmFiCHiWUmbHhCAjAA7qUa97V60jAy5z4vPpLZVga5huaWNY2OOxiJPDUh3LHvqo7AR8+9nMQCqaslsxYOfyhx6qNntDi6TIrZ9H9uAF4cFJ5TbasfKxglLwjpvLnAKoHZaiHBuwLaFn74+g8QxipuEQXdqHvA0jJYFZVKMp0pBUtXMpKQtizBSmqDTfuENttUEKTGyZEorShE5CCpqELSQHq61pFegd+6K0hGcIdOfMrM3MosW1pnLNTzApAGGXJJCVDLZJcKcB2Ki2Zm3JHg8WcSwPYEBMwTZZBZSQQDR2Uh6i9Q4bvaEUM/clTisOhwEpKsxUQ9CWymrWtraM7icZKYknmf3AQpB1owOUCzF4LGNM5KJSXITZKRQXABI1rS97wLwjggROM2ZKmqCVEqAQKBtHBDsQXageMsakpO/JrNxpUaDhWFkzQ8slnIIWQDatASEpruYxXFJykTJiUksFEBLAhg9ettY1B4kjtiZX8sABOdphALZnBbNV/1pFmMwWH7NJCnmKJIOVIDbFABI7yX74lYpKblYOcXFKhEjDqWj+NiJjq/KSsEhykGreVqwOr2cxAQFqRNEvKVZsimtQZiK+g+rrDZQ4ygqIZxz3rc6u40tEsQQUqlq1BBZNDTblYjq8bmQr4Bx6TNl/hMUhOWyVWtZlaKEAcZ4avCl3zyVWmDbZY0799ozWOlcxAopJIv6Hx16Q/9nPaf/2MQXRQHMHIpQH5PEVXQVQDiUJUXTQ7fd4oCle6GcW38Hv3GH3F/Z/KntcMSuVco+JOtNwNvLaMtNnOSfKKGdxE1dEAkFSgDoz0YtUB/OAJhmSiqqkvmSSCQFAEpUP8wcEMYZpxGYAKD9dfPXuMD4uQeUAulJJA2cufMwq+hnEJUhSMimOUKBSouKObMxofWBMTJyhJBBzCyS5B2PWvzgrDSQoEKWUn/wCpaDMAlCVpX2mYuRlOrijb3vCbAbcFkqlJSm6kszbkqJHg8NylOpU+vf4wFIRQG7mja/d/GLFFb+8pPStIx2xLYxRi3OZasxSzF7O1gAG76iL5xAICZSncHNnckCrAAADvAjqMOnDzSFCVNpRudOpBFq3vtDabPRLlnsgFZmzrCJiQGagdWU+TCsdIhZgsfkQtCJctapgZ1uph/Q+UkbkG79IngldmSlaJU3LbMFGwsGXlNq0Mdk4dJlhTEqCqIQwUTZ1crs2+kWyCJKgpRlTTUGUvmp3UJFgzm0DAM4jMM6T2swyEEJaWlRKlZWsAlyNKMpthCuVPXNZKUBDpZQz5ia6mjXsw1irGKC5il8ssu4AA1IZq0awGkCyJIUWvqXIf1gYJDXDTD2TvyvzpSXJNGUqpboWAeGeImylYcAKmZrsopEsGtxUnvYW0hLORkKWYA3RMpQMxIYBqvQ7dI0R4vggiX/ATMmAVQlOWUDSilKqtn1pq2sHYNCxSEgDnsakVboBmrSvmHjyldkkTFGWULoErKCSKkFiSoODVtfCIFM2ZmIAQVhsiTTKX5AnLtp02ED8Dx82QpRSEFjXlDjRnofDfaHX2Id+08kr4bLWiiCpVHJFCwbyaMJwjEFEpJFHJOYGzqLF2pQ9beWy9vuOTV4eWimVSXVy711JbzjOcBQJkqUkKyskZsw1Yil/AQkFGgwOOfDTksaMSo3rc9AQ0I5GCBkpmEJKStaeVTLJdwVOGa1tobjBhMmahLZliliKUDPZoz/s9iUIUULYBTAzDL7QoBzOoAqZ6DQ0HRopiQwCpaFBJBVy84Cved6pLAp1pqYZYXD4eUhMyeSQpSihAloXdDsSTy0OrDo8dloQpcopVKlJmJUkzVIWlANFMMxYnKDzEgaPHuKJQMUFYbDibLRlMxcslctZNg6gsJynUXc98SUAIQlZeQVFIIK3ICwDVggMVgB2CRSweL+ySVLCCeZOYu0lJYu4CgVL2uL33nI4onsz2MhUuUZhMxJWSgk1DUSuWytEgAb6Qux/MrOtWY2Bz5mS9AHBp0feEmBxCQpIm9qVKJIVmWMzEgOHSRY2c7Q9weNSj+CpUyXJWDmWgBQmcqdFJygCz3qLVML5mKACVy5JQKHOQQi7OCkEC/pAvFZwlqTMmJAzKqiYlSSr/ADJOVJbSlXApB5odFs3CArKEqJlucqlBKTWjsHb6uGa8KcVPKCQkAqao94eL6tu3nDHEcRwilJWEiXyt2QWVkKdTlRNS72t5vCNH8QqVmZT946P0/aGCEM1lrLgpVepd4HXhw5cVsfDSNFNwrgughX5kih8dvKJ/4SmYgusCZoW1/wA3SABBJ4hNloVKzHIoNerajugKYmLcQlQJSqhFxFSFUhDPWq1hHMPiTrpEinWIIRrTrABcgPUFj6RfLmKBAIZ6kH3T1GkDIghKs1DA1YBIxZC3CCUhxRRcbMXhpJ9oZ2UOpQOzA/Q6dYTykZOdBVS7gBAO2dShViCzaxWucXsR0zJ/WEopAfQsTh5qOz/ES1S0KdlKQ1EpJICWBNSD4CHBxoxCEyJMxUqUAygUBAOwACib3KlB3tDDHYhaMNMOISJqZoKRMmKCZjHTLVQY1yhh84y2CnZBLVk7TKrNlLAEAM+YcwL6MRDcl5JoJxMk4daUhYWn8qFZVkirFnOUjptAyMeEkhKWGxALF/dc1J77RZjioTlTZTS1TGKkJblAGW6SC5KXo36wwnZJClqbPYsHSFF2DD3mYnWo6wuS7HTLpYUsoUhK1Kf8oYF3A9401JIGl4krii5c0KzKSuW7EZDlJZxTlNLhj4QPhZypcmbL91IUHyqAJY5S5HMxy9Q5hZNnlSQA6VOGCGbLszH5gQXYGk4x7STcXlzWCgUAIZBZrhTlSqGgU1LQtmK5whSQijqL0vRwNhRnasD4adMyKSVLQL3KTYE1DBg1ibiCeHqmAkGUmYs1zKqQNwn3SS3vHeHyoKsNw3De0W0uYCEpzKIomjMCoqc01Ed/B5nly5ZmZSeeWfFszhIpejkvFCUTJy/4ipcoBqKLAMzhquHbpA+Om5CZaJ5UkB+WiCo6BlMbhz4wKSfQq+wn2rW2HTmBf3RbQHaB+DYMqw8hkIcoSQzlShsRUE1oNOsFe0CAqShSkpZAYBmAIl5gCPiqNXs0JsFxNcuWgyilIKElRSyXIUoEcpAALNTeHzt0JLQZgpzrmIIIbMLMQXcgh6VhdwoDtpqVED3S5GZsuayAzlyK6V3hirGy5s4TUJIKkkLdRVUswqSNCNHhKvEolz5hWrKCkltzmFO9ib7Ra6F5NnI4quf2fbqXiJVWklJBDD3gQ2ZbPckDQm8BcOmdhMVkJQEkF5gAIQPezJtmbqCaECsZxftXmHJkOWiCsBJADswSHavm94ScR4zOJP8AEAJDuhg4PW584zTVl1o3nG5iDiVqXOQtGUKlzZSUgKJcc7rYEEMa2AjPo4imXVTTCkuQCSDvVNMoqA5egvGZTNWXTzF6nW3fFspCynKlJYnZg5O5prDFQ6CpsyWcuUIIrcE7uP208YGXx6YZZSZnaJLcyuctqxfyB2buZcB9nJk7+EnES5ebV2JdqP8AFQVp37HTzPYnspEwqk55nwqlqBUGOsteR3ayXNaQwswnDOHmZRIXTZL21vetusTw81glg+46UH0jUSJGKlS5SxKkhKnclIU4YmoCSQWDBjtCriAmqLzE5cvLQCmtQ8ZufyrX9/4UlopXjEvSxH0PWKV48dnVyWDbvDBHC2lBQSVMymylzmLJApUAOSx+IbQoxq05c4scyR/DSghspbl0ZQvW8JTt0h0KcVMzBSi4Iyj+6/lCqXMvDPCTf5j2GUnudvmoRHifCSmZyKQylIAHNeYHFcrM4PUbWem0uxIGw80O0dnJa1oDkrqCNYbcPxolzATKRNegSoPV6No/gYJNpWkCAO2EFZAkJOYkmigzZSwU2xYKFusNuK8ZC5SkfhEo0zG6SQQD7gY6iukBcNnFZSiYlJSQsDkDzDl90LbkOuYNU10jKOWXFylGv5v9FOKuiPE1DspEpNSXmGvxTKt4IEsd7wRJQCkOwLAEKoaUrSFCV5lKUbOcoNWD0HlBPaneN6IPrU/2icKCcPKDgpDywGp3V7ozxwbM0whWrAgHQev1guV7x+9Isl/zpvj9YSVisirAICXmYhQLWA69TSkcw0lMkqWrOSapYhld7m71p5QFjLL8P7jFkr30+EVSegQdgMJhZqky+0KQVMpRLqWRokFtTU1AhrxvhGAQnKFzSRcIQCX2cBhGV43/ADUdyvmmHuF/lo/pPyMFboKBsLgymWtZTMyp90pTQilSVAW2Y6wMJc1MzMlWUADlUQGSXNdNXZ9I0uN/7NH9Q/uMZtf80/1fSFJDTK8TzqPPmcEtSmlWOmx6QOrDuMxNXANK1Fy5691aWMG4S8z/AER8hDDhX8uf/on5wkgbMf7VcWnFaZa1KTlUEgOzFwHu79YpxHHAFZkglX5lADSzWYbwD7a/z1f1H6Qrm+8e+JjvZTQ9wuOmrmpWwSAebIAEqA1I31eLuOcPmLBngPLzMVavf7741OA/lSv9Gd84HX/6cr+tH1hyk0EVZgEoNSkEJq5Z28YLw/ApykiYaSyWCzZtWEBK9wRv+If9nJ/oH9yook7wv2alypJxAnVIcFkkDoEmmboXNIpViEqlcoW5BCyp1Fb/AJdn1sOkX4+0j+lX1inAe+fD+0RTJCuM49UwolzEELSE0UClbJFzo1O6kB49Kijs1TypOiC/hpeNX/1Ith/9A/NMYtV/95+RibBDyRxGYuSZZAINnT7vUF3BHpC5eBUbkl69/X940eA+H+kfMRfxP3Vd30MKyzITcNlBGYu4cdzt5PAHFZClkhS1KIHvH4eh36m/1fH4/wCpP90JsV9+ZgpCM9w/ArE9QqHSX2Uk6A2L0I6jpEOJSpiFZColiFINma3oAOjRp5f8n/cYTcV91H38IgaAy+TKfpBSVmikkgixFx+8exXvHw+UUyLGAYUZy1nmWTXXo/n7x84sROWkFCVqCS7gFhUMfMU6wPI9776RbMv99YXFVVAQlhopUt9/vxggWiqGI/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AutoShape 16" descr="data:image/jpeg;base64,/9j/4AAQSkZJRgABAQAAAQABAAD/2wCEAAkGBxQSEhUUExQWFhUXGBcYFRcXFxcXFxcXGBgXFxwYFxgYHCggGBwlHBcXITEhJSksLi4uFx8zODMsNygtLiwBCgoKDg0OGxAQGiwkICQsLCwsLCwsLCwsLCwsLCwsLCwsLCwsLCwsLCwsLCwsLCwsLCwsLCwsLCwsLCwsLCwsLP/AABEIAMIBAwMBEQACEQEDEQH/xAAbAAABBQEBAAAAAAAAAAAAAAADAQIEBQYAB//EAEQQAAEDAgIGCAQCCAUDBQAAAAEAAhEDIQQxBRJBUWFxBhMigZGhscEy0eHwQpIUIzNSYnKiwgdzgrLxJJPiNENTY4P/xAAbAQACAwEBAQAAAAAAAAAAAAAAAQIDBAUGB//EADgRAAIBAwMCAwYFAwMFAQAAAAABAgMEERIhMQVBE1FhIjJxkbHBFCOBofAzQtFS4fEGJGKCshX/2gAMAwEAAhEDEQA/AIBzVhQDcLygBWlADmJoBsoAcGoHka9IAlM2+9yYhCZvxQBzWWWmnbuW7KpVEiPVx7RZokrqW9hqW0THVucdyBSpP7XaDQ4yQF0odNivefyMU75/2oe5hH4z3qz/APLt32/cjG+qkqhWIkEaw3jPwWat0mm/cLafUX/eTKNPXEtXIq9OlB4ZvhdxkNe3ZCwTpSg9zVGSfA1uX3xVZIHTO9AEgE7OCaIsK0ZpkWDxDbd7fVA0CHldIYGo31SGiNVMKLJoWhR1rmwUJTS2LFBvck02ACcgqJyZdCKEZg3VzbssGbjt4AbVzrrqEaK0x3kdC2sJVnqltEfpLE06DdRgEgd55lcqjCrXlqkzqVZ0qEdMTLYrSznWnuXbt7NR3wcavdOWwbCaUcwSDdUVrWMnhl1K5cVlE+np17iJKySs4xRpjeSky40bpVpOo7bvyWKtbtLVE20rhN6ZDK+h6JcSCQDsEQFZC8rRikQnaUJSbCPF17E8egcEIAXYgBG70ANYUxBWoGK4IAWEJAI4x7Kfui5K3G45zjqMtvO4Lq9Po1LiXkvMxXU4Ul5sh4rEim21yvR1asaMNuxyadOVWW5COmSRYCVin1L2cpGmNktW5Xv0k52ZWCp1Kb5NcbWK4DYTSLw60kbUW3Upa8S4FWs4uBf09IfibntG/geK6taMLin7D37HOoqVCWHwWWFxIqiRnt5ry9bUpOL5O3TxjKClpWZxZblAnMuoNDDsKYmEpFSRFgcY7LmPQn2SY0MaUgAkZpEhBTHM7tipm2y+CQQXFz98Aq0scFjeeWdRpa8nKmz4nHMncNgXKv7t034cfef7HTsbVTTm/dX7kfE6Z7Ba3kIsAFhpWblPLNtW8UYYiZ/ENc+STddylRjDZHGqVnJ5ZXYnDVIykcLrRh5KMoBTxBAjj81CVPJONTBY4XFtWapQk+C+FaKFdXh0tKirdtYaJusk8plthsd2RJv9VhqW7UmsG6nXTinkvnbF6U8yMfmkMSLIAaEwFaIQILCAOcmll4B7CgqWcbIXJEx1bVbxNlZSoSqTUFyyM6ihFyZV1CGNie0c+a9lCnChSVOJwHKVWetlC9xcXXXCr13qaZ1adNYWCOx8HvXPdXbBq0bk3A6Gc+C+Wt3fiPyCzznsWJYLelgWtaWtEX71DW85BpEXE09UyF07K4lGSRkuKSaJeBxMEO7n+xW7qFBV6XjR5XPwM1tUdOeh8Pgvg5ee3R0ztqbYsBKZSBhGBSIkfSTYLc87flefZJjiLUbCAIxyUWSR3Vx8RgbGjMqhy1PEfmXxjpXtfIbUl0MaIJ2bhtLis9xWVCm5yNFCk681CI3SuODGChTyFid5zK4Vtbzq1PFn3O3cV4UqfhQKVtIrvRglg4bk2E6lXKJU2PZS9FPBHIPE4JrviaDY8/FJoaZCfoYT2HEcHXHiEkWZyMfgni8d4uouWGSUExn6VFlXOOp5JxelYNs9bTnjYlGAE1SjACObcIAJCYjg9ADXuT42Ecw+AVlOGpilLBWntEvO8hq9R0y1VOHiPl/Q4l7Xcp+GuEZ3H1Jeb7Sub1C7lCs8M6FpQUqaG4PAVKhlvZH7x9htXHqVpTeToQgoovsFoprNknefbcq8g2WdKkIHJRENNIQgCJjcLLTyKtp6m8RIyxjcr30w143ZHcV6SzpVKclr4fY5FecZr2eUXeja8jUObcjw2ffBcm9o+BWcHw918Dbb1PEpqS57kzUzWOVPG6L1LI5oVaJBqIhSIsDpBt28D/Y9JghHNn5pN4GhrQGjsi+8+yplvyXxwuOSPVtc5/fgkt/gSaxzyLhKgpt6x/xVOywbm/U+gXneoVXXq6IcR+p6GwpqhS1z5l9Cnrt1n3EXM+G3xXUsYLw0cu8k/EYVjLLdjyMefMXVTExYTEIRfu9T9EAOaFFokhmpGSraLFIjVmySbeCjuSyjRLYYgcoAI05piGuKQzp3IAQhNCCinMbla0njBBPGQWIOqw+XH791ttqOrCXcoq1NO7KTFVi2Gfw+BXpalSNJKHocenTdRufqAwWjWgS7tHyHzXj7mWqbyehorEdi4wNKB4/NZiwkHagTH0xIHIegTUcrImxHNQlkYPStcU6Z3nPgMoXe6fSpwi5z7bv7I5t1Ocmox78fdmSrOc46152CbLHW6jKVbUuEaadnGNPSXGAxHwP7nd/19V0+owVe2VWPK+ncwWsnSrOm+5eNdmvPx3WDpsc1yTi4saeSTRKQhmMF22yn/aR7oYIY4KEmSisgKlUDjxVWGy5NIBg6BrVGt2G54NFz7DvWLqNx+HoOS54XxZtsKPjVkpccsqemekWjEMY38EC2QMrm9LoOVJuXc6XUqyVRKPYlUX68PMaws7iDkT3iO9arVqjW8Ls+PiZrleLS8TuufgOdF4HduXU5OYNKkiLOCYhh+LkB6uPugB7NiiSQ4tRgGyMB6n1UdI1Iuta6vM4yUDChAhrgmArikBzbqcORPglalmhbY0uEjO5vdkPHOu1u657l17Gl+Z8Ec69qfl48yoczWJKo6xVaqJI0dOprw9yTh6S4M5ZZ04rBNwrbd6gSYrhdBEdTHZby9BHspY2FkWjmrKK3yRm9ij0y7Xq6o7+Q+pK3V6nhWuE95PL+C2X75KaMPEr57RX7gHYfKP8AnJcds6KW4PCNh7gPhM9xXp+kSdSk6cuGvqcTqKUZqa8zR4J+s0HeBK4LTjJryZ0MppMlsZstK0bSW5TvEI1kKiUcFieQGLf22j+blkFBjRzzsCTRJMjPZGZt6quT7Isiu7G1sV1NGrVHBjTxJBPsFwL/APOuI0PLd/Y71j+VQlW/RGF0ljTVqh5Mw6QIGUgx5bV1rWnppqPkcq4xKcpL+42Gi6es6IA12GDEZjWbwzAWDqFRRippLMZJ7G7p9rJNxlOTUote1h/Dsc8WBGRC6kHk5844GPfPMeiklhkG8oRmxSIg5u7nHgAgAtNAwgO/JAmRQEAWrh9/JTKziCgB7UCO1kxiOSEPoi4+VlZS99EZ+6ybQbcrqWsM1GzHWliKKzG1Ze7gAO8rvWmGm15nJu86oorWC8LkdVo/3o6VjUz7JaUmw0cvZefZ1BcNt5+wQgYtQ3TEdTPZHf6lNCH0W5/eSvoLl+RCpwZp9SajjyHrPnKl1J/mRh/pil+vclZLEHLzbYQu9/Zc5o1oiB0PHEwu50ivipo8zmdQpZhq8jT6PZ2SBsPkbqzqVritKUe+/wDP1KLOvmmk+2xJprlxk1ybZIkgyL/easbyivGGBrUG6zRB+Goc9xaFS0WJiNpRYZ5KtssSI+JGzdmeWfcq87ZLcb4RWdMOxhqVMZfEeLnSfdcCwqKpdzrS+C/Q7t5Dw7WFNfqZjRfRvE4lrn0KRe1hAcQ5oDZynWI3HJd2KfKONJx7s9awuhjT0ZRfqt61rWNJEEy05B22IKL2jCVGWVyiNpcTjXjhvZmRxDYe9uzWcR4mFns5aqEJeiNF1HTWnH1ZH2rYzIhzc0ACG3mfIoANTyQB1Q2dyKBCoAsNVTKxIKAHBMBCwlIBzAngA1N0Qrae0kyM90yUHQ0ldam1TpuRhktU0ijdUs87S5dmxeaMX8TlXa/7jAJlCRK4V7cNylE69vSSSZY029kcvZcc3g8MM+fshDY+qgRzbN5E+pTQg9L4Kh3NXQs4Jwl64RmryxKP6mRe3tGDtOUbyst8n+JqfE02r/Ih8AhB3nyWRovyRcUwi4NwZV9tUdOopIrrQU4tM02iq3wn95g8QfqvQ9Rn7VOfn/scOyj/AFIeTLWpSvK5NzT31I6FKe2kcBksxaGqNHWtN7NIz36pRLkUeAZdEx8TvIeyztZ54NCeF6si4nDDWYz98tB5E/JY7qtoozqeSeDXb01KrCHmyg6faR7bqYiABHNcXpND2VM7HUq39noaf/CSk4aOxLyb9dAyi1Nhy2/FtXp6fDPN1feRrsdrPwk6zwdZojWcANZjakagMWa6Mk5QUo4aFGbjLJ5/pijFV3Jp8Q1cvpkn4Ci+zkvk2dPqCzWcl3Sf7FUV0znj6ZQAxgtzE+KQBmBAC1MuceoTAQtSAtCpkBAECFY1ACkoAaHp5AW6ml3EyTWfYLfUl7CRlgvayUdMSP8AU4ru0HotE/Q5VVarllnh6XZHP3Xma7zJnap8II5tvFZi8i0nQXdySAe50piFaLd59SkMfUdFN3K66NpLeMfOUfqjJcRym/R/Qy9JuZ4+5WGrPVUk33bNkI4gsDz8/ZVFmQGMbbmrKMdU0iFSWItl7o1mqKc5EEei9L1OKVOHo0vmjgWU81qiXln9zSMp9kLLOnqp5NSliQBwg+F+9cmS0vBsW6CVCesB3MznilLcFwMwVKXSbi9997LNVliOEaaUcvLGVHDr2u3a7vytMeZXH6n7No4+bS/c6vT0pXKfkm/t9zzvpFVLnEna8eoWmzpqFNJFN3Uc6jbPT/8AD5uroeof3q7z/RTb7LpUlsznVveRpMU8Mw7RwpP7+rq0+/4G+Sm3py/QritTSMJpwfrKk7qfm1q4nS566Sl5yn9Wdm+WJtLso/sUrm+i62cnNwLsQBzPl6IAK3JAjqpy+9hKGMdKewiyCZAUpgIEAIWoAcBZGAOYditp7rBCW24R+S0SeYoqXJUUdnN3qvQ0Vmzj8DkVHi5kW+BsDz+S83cvM2diltHce4Z8ysxeVL3QTyHqVEY6g+UwZKobeZ9SgQSuyWO5eq32i9qPpKP1RluHiMvg/oZ6lhiRkb/MrFUj7bNUZ7BX4QgifvJQwPUgONo9kZWnyU6D01Uwqe1AtcE4GnT5/wBp+S9J1Tegn6o89YLF3Jej+poqMFqz05qcDZKLjIFUbcDiJXKrrc2wex0k1I/hb5uKqbwTSyGECR/ER5/JZGm92a44RWNZ2nn/AOp3iS0e65XWXpp01/5fRM6XSVmpJ/8Aj9TA6ZdJ7/Rb7dYpox1nmZ6N0Ux7W6KZT/EXvJsTm8j0AWuHuGOr75oNNYhr6LIdYajXeZA/pd5p1MaH8CNPaa+Jj9OVQa9QcGeTGD1XG6RTxawfrL/6Z1r+X500VZ2cl18HOYOv8J70gCDamIVpQM5x7Q5H2QwF1SUCLdtwpkBWZpiOi6AOQBxU8ZEMBvKItxYNZRLdGrK2VI4hkzxeXhlEweGs5d22l/2kWcqsl+Jkizw4t98F5yv7zOxT4Qesc1mLiorG5SGJh80AybQzPNCESplh+9xW+3lhJ+q+qMlzHMZL0f0Z59Uwx1nBx2nad9ljuF+dP4v6m2i/y4v0X0LHB6PougOpgn/NLfUBVJIm5MtMZoWlTpn/AKeDn2qhcIg5aruSMLUmgUnhpsfowdimAIEmBwgr0vUNrSCfp9zgWu93N+n+DRUqkEhcvxNDaOjp1IeynL5vaPRUVXl5Jx2QLCftp3AHzMenks899i2JxBDpk3J9QotdicX3Or0NYVyPw02kfmJ/tXnerVMToxfdv7f5O705Y8THp92eY6Sfdo3yfIrs01iJzJPMjV6H0O11FjuuqMJEkCwFzktUI+yZ5y9rgmjRVx/1FVxkZu3d6pu5KFGUn5FtqnOrGKXcbpO9etBtruE8Gn/xWTp0dNpTT5wn89/uW3UtVeb9foQpkrfwjNywVa/iPUJAPcUwHhAhCe13ev8AwgAocmBcUypEBgEl24xHgCgDhwUhHBACudCecCEYAfvJWwip7EJPAegQQWm8LZDem4PsUT2kpIrKdLsP3h59Auv096reMfRr9zi30nC8z6Im6PGt4DzXCu6Mqc2mduhUUoph6jbEcvZYjSiqrt7R5H1CQwdFsFA2S6OZ5+wTS3EwhJgq+LcUytpSwZPSJ7b5EEONuZJUb+Om5ljh7hYvNtD0WPkCdThocSZcTAj8ItJPOw5FZu2TTnfAzWEgK2jT8SaiiNSWmOTVYGhDabdo1vC3uvQdT/pQXqvozgWOfxNR9sfcnl8O+9y41bk60FsTaTiDKqJAWyHu4Bv9yj3HnYUvuOF/P6KEu5ZDsF0XUluK/wAtvq/5ryvXl7dD4v7He6Y95fzszyzS/wC1H+pego/00c2p/UZfYTpLSpU2sLjLQAQGuMH0WmNRKJRKm28lt0a6QMr4qmwNdAlxJAA1WjWO2cguX1qo/wAHJR5eF89jZYU9NXU+yYDEVZvtcSTzNz6x4rbSgoJRXZJfLYzVHnL8yOCryoR+zn9fZIBzkAEY1ACNZc93z908AKUAXNAnaFNEBZv98kAK4JiE1oRkMCtbxTxkWRLDNWRelkZbktrBAI+Let0XqW3JlfsvfgrqedVu+HeoW/pkvYx5N/ucjq0cVYT80Z2lpF9F51DHDMH74LD1RuNTY69klKG5p9Dabo1qkVCKZIgFxAbP8xgDLbHeubmMjTKEo8bjtJYOKrmi4uPTYiUGgjPKAYjBObc5KDRJM6gLnn7BOI2SJHeFoymvUqw0zNdJaIFVp2OY2/KWeMt80r6LkoVF5Y+RDpk0lUpPtN/J7r6lbVgsZDhrNlpG0iS4OHiR3BZHiUUzdupMZQpFz2t37clv6dT1VkZbuWmm2bV7QHUwNjZPe7/xXQ6g25Rj6t/Q4/THq8Wfql/PmHLpcZ3+y5leWZbnXgsIltuFQSAN+J1tgjwQM52wclCXBKHJI0NSBdXYczQJHc4EepXlv+oHtSmv9X1X+x3OmtqTXw+55ZploGIiRYH1C7lvLVSRjrx01GisfRJJIIguMeJVuCGTfdCdEinha+JJ7UdUz/8ATsuI5N1lxr2s6t9St1xnU/8A13+uDXTWig5d2OxLQAAM9vAfd12obvJhnssAA1WlI0tuO/0+qBjwEAHpNyQRbGubnz9LeyYZBOF8kBku2OzUiIryBmgYwuk2QIU5wmA+mbKSYmI12xWxafJW0wusQbZKyOY7ohs+QZANZv8AEC0+FvOF0bGp7UseWfkcrq0GqGpdmZDpBhiyoYyU+o0dayi7plxmBXMcTvXnWsPB3E8ljo3StWiRqmWj8Lrgfy7W91uBUozcSE6cZG3b0hoYmk1vwVdrHRP+k5PHKHfwq1NT2MzhKDz2IjKB1jHLl97lGUHEnGaaJYwhGY2KyEG3uJzWNik0/gi6kXjOkR+VxI8jHitUYeLQdPunt8DC6yoXcW+Ki/eP+30MxVg38R8lyVlPDO28PdE7o/h9apOcXXf6RRw3Uf8AMnE6vWUaenzNf1UVHcIb+UCfMlW1lrqZ9P8Acx9NeLZPzbYgMmVxqzzNnahtFElhVZIa49p3Agf0hAgD3KMiceSvx2lX0IFEF9eo11KkwDWJ1tsZnVzXKv7anWivEeIxep/p/k6NtWdPOnnGF8zBYzR1Sg4GuDDs7zB3P3+K00a0Km8eCNWlOHvckyjhmvgNgzlBjyV05RgnJlUFOT0o9J0xhf0ejh8KyJYzrKu4PfMTxA1vzLzfRvz6tW7n3emPwXP2+RsuZvaEexQPaI+5J3r0iMEmBa3YplYalQLjA2A+v0TSE5YJbNHHapKJFzLTROi9a5jgpxgVzqYIGl3UaJh7gDexsb3+H4j3BNxjHlhFylwilOnKG554htvNwPkq/EgW+FMvZhADXX+/mgBI2pDHF2SYhpcmAgtdSWURe4UP3eC0x9CqS8yPjH2kWIMjuUqNXRWT9SFWl4lJxfdFR0hJc4OixAI713669jY4lglDMe6KHqzNvovM3MNMj0lGWYj2CbG3BZS4UwPrdNPAi10Zp6pSI1pe3cbOA4O9jIVkarXO5VKknxsehaN0rhsUwaju2B2qZtUA2nU/GOLCe5XRmpPBllGUOSur0w2pOdM9l0XBaYnwie5aaLlGplLZmO/o+NbtR96O6+K7fqZHSfRaox8ZtjWDhfs7wVqnYU6r1L+MptetRlBZ+BoOjejGsB1sgNY8gJK6MkqVOMIfxnF6jdyqz9nu8fMLTJzOZMnmblc2c3KbxwelpUo06cY+SBtddciT3N6WxMpFIQIHtP5ifytQAGu6EmSQ3R5YzE0a5A1qbgNbaGkwfInxK5XVaLrWtSC7r6bm61l7a+XzCf4iaAJqHVAIccuGa4XQL+KouM+yOpdUZVoRnHngz/8Ahpoaaj8TUcP0ahIfOb6kgsaBvMi/GNq29ZuHpjbU1+ZPGPRd2/59DFbtwk5dt/8AkvMdXNSo+pUIl7pubTkBO4CBHALrWtpG2pRpQ4S/5f6vcxyq6m2GoYCRlLjt3cAtkabfwKJVEviLX0eAL57sz5K/winxCNR0jh6B7b2zABAlx2nJk79sJ4jHkMTlwit0j0sa4xSaY2F/Y/paSf6lB1V2RZGg+7KmppjEGdWq5gOYYdSeZb2iOZVbnJlqpxXYrXUfqoYLMjOp4eipa3LE1g3y1GQQhADQgBspDOCEIcSrExNHEK6BXIdVp5qNRZlkcHtgdhMGK1EsPxUyY/lNx5rvW1fXCLffZ/FHk7/VaXWVxIxukcG5hm8cNnNYeo0N1Jdz0Nhca1jyIQvn81xmdNBKdbYbcdh+SQwnWD/i6YhWEm4BtecoPrKTlgenJeaM6RVGGHjXH734+8n4u+/FbqN9KmsS3Rkq2caj22Zf0dM61MNYWuiwkGW7IjOPELoW1yq1Tg4V50ejBuq215+TJleiW02gntVPi/kFyPQLXVqbvHC+pyunQVe6f+mG/wCvYi4p2q0xmclzq9TRDK5Z6ulHVLfgiNOxco2FjhrwVJEGDAu/n/a1ICJXSZJERx2b/VUzWUXU3h5N1pzSlEYNmJquaJpkCSATUaxx1Gzm6QbcF86tbWtC8lbwXEt/hnl+mDvQrYpy39UeX9GOkFLC4CpTcDUrGs11GkZDHO1aTdZxGwapEEjPivfSt4Sq+N/djT+mc7fc5GvC04/n3IekqFE06j69UVsU4GNUk02E2DWasNAE8RbJanFJb7lCcm9lhFjg+lFWnSYxrGlzWtBc8ueTAizbDxlWKs0sIrdBN5ZW6Q0nWrftKrnD92zWfkbDfJRc5Plk4wjHhERlvolGWCTWRXAZ5eSnhS4I5a5BOgfT6Kt7ExWudvjndRbGO1DvPiR6KlssUTdMWsyCOchgIEAc5qAOQArbqyJGQZtNaFEpcguqhxEmCw1YU6rX5AmHfyn7laLSok3Tffj49jn9XtXcW70rdboB0w0TBD2TBGxdOK8eDT5RxOkXrXsyMQ6kNpK4NxQ08HsqVTVyODRu8QsmC7I5rNW5kjd+L/hQbfCJqPdhOs14jLYBsQko7ibb2G1Kwb2Qb7fopQg5sJSUUX/QvRpqVw4iGsGsZsvQUKHg09T54PKdbvsUnFd9jTY+t1j9YZZM/lG3vMqFw1GKj3+5Z0a0dCj7S3e7+xDq0iZMLl1ZamdyCUUANjkqSZZYYGe/mpog2VOldP0qDnB51nTBa0XERmZgcs+Cg5JE4wcigd0wYTem7bJkTHIgeqhrLfDZJp9I8O4BuuW/zNNu8AjzVcll5ROOcYF0l0touwz8E50sfVYXVA3XDGZvLBk51mxGRM7FyqnT3+LV1DlRaxxl9s+nmbI114eh/wAXPzMdo/BmqS4A6jc9pvkCYgn5HKy6i25M+M8EvFN+Ft7nbnaN3NTIBtTcY9ExCG17enqgAfWjZ8h4oAWCc/K3mmA4Nbu8LJSYJFrorRuvx3ArkXt54bwmdO1tlJZZomdFHkTqhcd9Vxtk6P4SAZoXszyp2qgDgEAK4JgNhIBoN00xMLTdCvjPBVKIc1Fd4meUV6CNXg8iqpNclkcj2YvWpGhU3fq3f2n5rr2leNXfv39fU8zfdNdvW8ektu6K3SvR53V67GkiLgZq6tThUTj3HZ9USqaZyM26lGx3kudOy5PQRu08bkch0/ZXPdtJPZGvxotZbOp0T+HPbx8FbSsZTeXwQndRgi60PoV1So1urAkay6dCzjTeuXY4171OMKTaZ6D+jtYOqpjMDrCN27mVZOtha5fojgdNtp3dXxanurj1ZIbguEblyqk9TyevjsiNicJANpVOlss1oqatEBxkgKXhY5DXngq+k+nm4elFJ01H2aRfVAiSDlN4HOdiqqvStiyjDW9+DzYFz3byT5lZTaSmNpgEEOe/+EgMaeJIJeeAgcTkgRxA3BSEQ67f3mgcWz6EpMaPVOhfRWhUwIq0qnWVST11oNNwaP1UZwAJBOcyIBXlr/qta3vHCccR7eq8/wCcdzoWsISjvyZLpRgTSe12wGOI5+C79rV1xyUXNPSyAHE5QN05nkFuZjHdUNtzxSAfqhADf0f7FvLaouaJqLLDR2i3uvHjZc67vI09sm61tJT3PQ+jvR7U6txIjhdePvb7W5I7KhGnHC7HoLcO0D4R4LzrnLPJzXUk3yeTL7QcIe3JMRyAGPKTAYXSfqkPA5rExBW000Asc1ZFoi0JUpCQrXGL7lepg69FurcynpUPaTDLls0WOiNNtDerrGNjXRYjj810YVY1t48+X+Dx/U+jVKc/EorK8h+I0BTqsdqkZy0i4PgtDq4aTRhp39SlNav1KXDdDnyZ8U9VNHRqdZhhYJuB6KlpZI235Sn4kEtjNW6qpasGibnq0WifxO2DlvKpecap/IqsunVLlqVVtR+pZ0MHTpNGs4DeSbkrBVqanlnraUVCOmCwkPqOgFwYdUZvf+rYOZds4rPnfctyZHTHSOmMqzXcKI1x/wBw9kq3VCC5JqnOT4+ZlMVpkuMtYBuLiXu5ibDwWaddt7GqNBLky3SLEue5pc4m23mctyy1JNvc1U4pLYgUGCL7c+SgTCtqajY2piEayo7IdwE/8d6BDa9J4HbaY5H1TA0XQHpR+g4przPVPinXaL9kzDo3tdfkXDauX1bp6vbdwXvLeL9fL9f8E6c9Dyem9KOizasuYNalUbII2TeQe8ELzHTuqyoLwqmzTwdXEK0dzy6lgXMqOw1URUb8O57c5b3Se4jYV7KF3CVNVY7xf7HN8B69Hf6j6ujnNynvTjdxkOVtKIFjHTBHhf6qyVWKWSuNKTeCdQwZKxTvIrc1wtZPY9A6I9FNZoe+I3RmvKdV6tmWmKN8cUI45ZvOrp0ad4DWiSTsXm8zqzwuWUucpyMZiunL9d2oG6s9mZJheoo/9NOVNOeckHWt4vD39cmbuvfHDHNMoEOaOaEBxZOUIAFTphuQ7/okAdgmdXNSQBWU5z+/BTUUQbHuotCt0wIapDupEZFNaBNsj1GXiE04vsLcaKA2gKUVFMUm8DWmpRDnUXQd0SD3LXCrKT08nPurChXj+Yi6w2PqarddzZi9r+AW10oeTOFPpFJyelsdXxh1SS6G7S4hg71GWimss02/SKUZZxn9yrq9KKNO3WOfH4aQA/rdbwXOq3ke256CnaSxxgrcR07rCeop06U/jI62r+Z1vIrBOq5GmNtHvuZ3SOkq1czWqvqH+JxIHIGze4BQUi9QS4IADm3b3tOR+STbY0SKOIDue0bUhmidoRlTDhrmiSJJ2ieO8W8FVnMi5xxFMwLmanWA/E1xH5ez6jzQIXR9HXdJ+x9+hQCLyiyYAHIDcouWCSjklMpHKJ4RM9yjrHoIdborUc6WFrWm8OJkcoBnvUsMi8HpnR3pYcNRFOvTLo/E0y0TmMp1Zm5jNed6r0BXdbxqctLfO3PqWU6uhYIXSyjhce0VKbnUa7YdSqaoc2R+ElhJ1Ta8WIB3gqwsL6xen2ZwfKTw/jvhfuWzrRqJZ2a7lDo7GPIfSxVBwePhrMg03wQL7jebZ7gttSwl4kZ05Yj3T5Xw/n6sshdyxiSyWGAwVLXBMxtyPkrbmylOm1Slv69/8Cp3el5lE2WE6L03ltRjmlnAZ8DxXibi7rUHKlVi1L1N8btNZRosRiqWHZ2nBoGQ2nkNq5dOlVuJ4issoxKbyefdJekzsT2GAtp+Z5r2/R+hxt34tXkzVq6itNPnz/wZsUj+6V6nKOdhlo1w2qwqEquAsM/RDYAw46w9ksgS2UJnZO5MWQ1OhZAsjqOE2xHPcmkBPpYe2V1NEHIJTwhva/j3qayRbQ1+DIzsFLDI6kVeIqsaYuTuF0YHkA+sQ2XBrBvcVYlFbyIvL2RX4jTlIAhrnPP8IgTzPtKtV7GG0BfhZS94qqvSyrOq1raY2EDWJ5l1vJVTv5PgtjZx7ldiMQ+odZ7nOO9xJjluWOc5TeZM0xgorCQMFQJCIAax4ORBvCBhOSBC0MIKlRjd7hcbpv5KLeESiss9CpMseR9FSjTLg8v0w9jMVig+nrhwcGjXLNSo5rSKlh2oM9k2MqfcoXAPQ7uyef37qMiyKNDo2iXGB3ndxKoeW8It2Syy+oYcNyz2naVfGKitimUnIMGqQhwCBARgxrFzDqONzaWu/mbv4iDzySlshot9GYc1Gy5pa4EggXFtrTtacwVhq3KhybKdu5oXF6PFO/wnbs8U6NxGfAqtBxQlDStag1wpOAJ3iRbbwMKF/wBNo30V4nK4f2M9Kp4cuMohY+jVqnXedcn+KfIqdta29tHTBY/QlUq1avw8kQqtB7BZndktWqD7lajNdhRWd+6U9C8xa5eQSWyMyeXqtRjCUsMScvFLAZJtDCjvUkiOSbh8LtLb/f3CkkRciczCEhPBHVgezR8XdYfUJpEHMKNUfC1zu5WKJFyImkcc6m2XllJu9xgnhsUsYW7Et+NzKaR6TUpgOfVN/wCFvib+RVbqxXG5fGhJ87FHiOkFV1mBtMfwiT4n2AVbqyfBdGjFc7lbUeXGXOLjvJJPmq22+SxLHA1IYGrT1hHgkMHQrH4TmEASAUwIWMxMu6tmZsSoN9iSXcmUqQaIGQT4EP1gM08hglaFqa1enAtJvs+E+KhJ7E6a9o3OTTyPoq4l0uDzDpNS/wCpqH94NP8ASG/2qb5KFwTcPox1SkMThxrFurTxVIEBwfsqt3h4vz1uMEo5WUOEsPDNVgML1bQNu07yoxWCcnlksBMQ5AHJiwDqUybgwRlNx3hDWVgXfJc6D0yaDpc0vtFnNHqxZPwn5ik3n0waHcNw0JAOkmnOuqCRqa9gXRcxkHNAE8DnCirTFTWngkrnFPQ0QGMgAblvMY5pIyQ0nyAlaqYzM+Kh4UX2H4k13I/XngjwEL8RIPRw0W+a1KJkcixw1DgeMKagQcifToNGZiM/qp6SDkWGFpg/C0v7gG+JT0lcpE3E1upbNerSw7TlrOGseU3PISoNpEYqUuEZbTHT7B0v2bKuJdsLj1dOebhrf0KDq+RfG2k+XgzOkun+KriGFlBu6k28cXuk94hR8SXmXRt4LnczFeq57i57nPdtc4lzjzJuoZyXpJcCNCAHQgBQEAc5ADSEgAYijNxmMkDQuHqa2eYzSHgiYvC6pL2mCIIHHaq3sTW5LoVy8S2ANpOw7lJSyJrAypWptiTrnheENoMMboqvGMpVMgS0G+WuCwARN8jwUXuicdmj0yo/sHkVCPJbPhnnHSX9oHb5B9R7q2RniSuh2ADqhqkfANVv8zs/Af7lFkoo2gCRIcmGBQEALCBYOhMQsJiB4jDNqNLHiWnMe4OwjMEIEQcJiHU3ijWMz+yqH/3APwu3PHnmgCyITEJCAGliYsEulWv+rYSd5sPPNblE57fmErYjUE16zKQ/dEa3cMz3BSeI8sWHLhZK+r0tw9P9lTdVdsc86rfOT3QFW68Vwiat5Pl4KrH9N8ZUs2p1Td1Eap/MZd4EKiVSUi6NvBdsmeq1HOJc4lzjmXEknmTcqGS7GAFcS1AxmDMiNyQMPCYji1IBQUwF10ANlAHFIAT8QBbM8EDAmSZiPVIkiVgw2Mr8bqDQyKzRQDjJlvnPHYkkSyCxVOmHBskCJcRLnADY0C0mwvYJ4Fljxg9aHOaG6vwsvYcTvm87TnuA1sOHvL4mv0JjW9U2kXduHQOFyB4bNwVUDTV7me6S0pbO4z99xVz4MceS/wCiNDVwzDtcXO8TA/pAUC1F2gZwCAHIAWExCwgRyYhExAcXhW1WFjxIO3aDscDsI3oERdGYp2s6hVP61gkO/wDkZseOOwjemBPTEckAHpbWczDkscWmRdpIPkt1ZtLYwUUnLcwxdNzmcysbNooyQgOQI6boQDq+RQMiYP4ihAyYUMRzkAI3JMY1pUUIcc1ICHjnGDdIENo+yRIIDkgaHYb4vBRGiY/NMRWaLuxxOZJk7TYZ78z4pIGTQey3uUavuFtv/ULLReZ4OoxwlzgfEWVMTTUB6ZHZdyPotJh7mg0D/wCmof5VP/Y1VlyJ6QxyYHIEOTEcEhHKQCIYmcmhFH0hs/CuFj10TtgtMidxgWQxdy8cpCGpAf/Z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AutoShape 18" descr="data:image/jpeg;base64,/9j/4AAQSkZJRgABAQAAAQABAAD/2wCEAAkGBxQSEhUUExQWFhUXGBcYFRcXFxcXFxcXGBgXFxwYFxgYHCggGBwlHBcXITEhJSksLi4uFx8zODMsNygtLiwBCgoKDg0OGxAQGiwkICQsLCwsLCwsLCwsLCwsLCwsLCwsLCwsLCwsLCwsLCwsLCwsLCwsLCwsLCwsLCwsLCwsLP/AABEIAMIBAwMBEQACEQEDEQH/xAAbAAABBQEBAAAAAAAAAAAAAAADAQIEBQYAB//EAEQQAAEDAgIGCAQCCAUDBQAAAAEAAhEDIQQxBRJBUWFxBhMigZGhscEy0eHwQpIUIzNSYnKiwgdzgrLxJJPiNENTY4P/xAAbAQACAwEBAQAAAAAAAAAAAAAAAQIDBAUGB//EADgRAAIBAwMCAwYFAwMFAQAAAAABAgMEERIhMQVBE1FhIjJxkbHBFCOBofAzQtFS4fEGJGKCshX/2gAMAwEAAhEDEQA/AIBzVhQDcLygBWlADmJoBsoAcGoHka9IAlM2+9yYhCZvxQBzWWWmnbuW7KpVEiPVx7RZokrqW9hqW0THVucdyBSpP7XaDQ4yQF0odNivefyMU75/2oe5hH4z3qz/APLt32/cjG+qkqhWIkEaw3jPwWat0mm/cLafUX/eTKNPXEtXIq9OlB4ZvhdxkNe3ZCwTpSg9zVGSfA1uX3xVZIHTO9AEgE7OCaIsK0ZpkWDxDbd7fVA0CHldIYGo31SGiNVMKLJoWhR1rmwUJTS2LFBvck02ACcgqJyZdCKEZg3VzbssGbjt4AbVzrrqEaK0x3kdC2sJVnqltEfpLE06DdRgEgd55lcqjCrXlqkzqVZ0qEdMTLYrSznWnuXbt7NR3wcavdOWwbCaUcwSDdUVrWMnhl1K5cVlE+np17iJKySs4xRpjeSky40bpVpOo7bvyWKtbtLVE20rhN6ZDK+h6JcSCQDsEQFZC8rRikQnaUJSbCPF17E8egcEIAXYgBG70ANYUxBWoGK4IAWEJAI4x7Kfui5K3G45zjqMtvO4Lq9Po1LiXkvMxXU4Ul5sh4rEim21yvR1asaMNuxyadOVWW5COmSRYCVin1L2cpGmNktW5Xv0k52ZWCp1Kb5NcbWK4DYTSLw60kbUW3Upa8S4FWs4uBf09IfibntG/geK6taMLin7D37HOoqVCWHwWWFxIqiRnt5ry9bUpOL5O3TxjKClpWZxZblAnMuoNDDsKYmEpFSRFgcY7LmPQn2SY0MaUgAkZpEhBTHM7tipm2y+CQQXFz98Aq0scFjeeWdRpa8nKmz4nHMncNgXKv7t034cfef7HTsbVTTm/dX7kfE6Z7Ba3kIsAFhpWblPLNtW8UYYiZ/ENc+STddylRjDZHGqVnJ5ZXYnDVIykcLrRh5KMoBTxBAjj81CVPJONTBY4XFtWapQk+C+FaKFdXh0tKirdtYaJusk8plthsd2RJv9VhqW7UmsG6nXTinkvnbF6U8yMfmkMSLIAaEwFaIQILCAOcmll4B7CgqWcbIXJEx1bVbxNlZSoSqTUFyyM6ihFyZV1CGNie0c+a9lCnChSVOJwHKVWetlC9xcXXXCr13qaZ1adNYWCOx8HvXPdXbBq0bk3A6Gc+C+Wt3fiPyCzznsWJYLelgWtaWtEX71DW85BpEXE09UyF07K4lGSRkuKSaJeBxMEO7n+xW7qFBV6XjR5XPwM1tUdOeh8Pgvg5ee3R0ztqbYsBKZSBhGBSIkfSTYLc87flefZJjiLUbCAIxyUWSR3Vx8RgbGjMqhy1PEfmXxjpXtfIbUl0MaIJ2bhtLis9xWVCm5yNFCk681CI3SuODGChTyFid5zK4Vtbzq1PFn3O3cV4UqfhQKVtIrvRglg4bk2E6lXKJU2PZS9FPBHIPE4JrviaDY8/FJoaZCfoYT2HEcHXHiEkWZyMfgni8d4uouWGSUExn6VFlXOOp5JxelYNs9bTnjYlGAE1SjACObcIAJCYjg9ADXuT42Ecw+AVlOGpilLBWntEvO8hq9R0y1VOHiPl/Q4l7Xcp+GuEZ3H1Jeb7Sub1C7lCs8M6FpQUqaG4PAVKhlvZH7x9htXHqVpTeToQgoovsFoprNknefbcq8g2WdKkIHJRENNIQgCJjcLLTyKtp6m8RIyxjcr30w143ZHcV6SzpVKclr4fY5FecZr2eUXeja8jUObcjw2ffBcm9o+BWcHw918Dbb1PEpqS57kzUzWOVPG6L1LI5oVaJBqIhSIsDpBt28D/Y9JghHNn5pN4GhrQGjsi+8+yplvyXxwuOSPVtc5/fgkt/gSaxzyLhKgpt6x/xVOywbm/U+gXneoVXXq6IcR+p6GwpqhS1z5l9Cnrt1n3EXM+G3xXUsYLw0cu8k/EYVjLLdjyMefMXVTExYTEIRfu9T9EAOaFFokhmpGSraLFIjVmySbeCjuSyjRLYYgcoAI05piGuKQzp3IAQhNCCinMbla0njBBPGQWIOqw+XH791ttqOrCXcoq1NO7KTFVi2Gfw+BXpalSNJKHocenTdRufqAwWjWgS7tHyHzXj7mWqbyehorEdi4wNKB4/NZiwkHagTH0xIHIegTUcrImxHNQlkYPStcU6Z3nPgMoXe6fSpwi5z7bv7I5t1Ocmox78fdmSrOc46152CbLHW6jKVbUuEaadnGNPSXGAxHwP7nd/19V0+owVe2VWPK+ncwWsnSrOm+5eNdmvPx3WDpsc1yTi4saeSTRKQhmMF22yn/aR7oYIY4KEmSisgKlUDjxVWGy5NIBg6BrVGt2G54NFz7DvWLqNx+HoOS54XxZtsKPjVkpccsqemekWjEMY38EC2QMrm9LoOVJuXc6XUqyVRKPYlUX68PMaws7iDkT3iO9arVqjW8Ls+PiZrleLS8TuufgOdF4HduXU5OYNKkiLOCYhh+LkB6uPugB7NiiSQ4tRgGyMB6n1UdI1Iuta6vM4yUDChAhrgmArikBzbqcORPglalmhbY0uEjO5vdkPHOu1u657l17Gl+Z8Ec69qfl48yoczWJKo6xVaqJI0dOprw9yTh6S4M5ZZ04rBNwrbd6gSYrhdBEdTHZby9BHspY2FkWjmrKK3yRm9ij0y7Xq6o7+Q+pK3V6nhWuE95PL+C2X75KaMPEr57RX7gHYfKP8AnJcds6KW4PCNh7gPhM9xXp+kSdSk6cuGvqcTqKUZqa8zR4J+s0HeBK4LTjJryZ0MppMlsZstK0bSW5TvEI1kKiUcFieQGLf22j+blkFBjRzzsCTRJMjPZGZt6quT7Isiu7G1sV1NGrVHBjTxJBPsFwL/APOuI0PLd/Y71j+VQlW/RGF0ljTVqh5Mw6QIGUgx5bV1rWnppqPkcq4xKcpL+42Gi6es6IA12GDEZjWbwzAWDqFRRippLMZJ7G7p9rJNxlOTUote1h/Dsc8WBGRC6kHk5844GPfPMeiklhkG8oRmxSIg5u7nHgAgAtNAwgO/JAmRQEAWrh9/JTKziCgB7UCO1kxiOSEPoi4+VlZS99EZ+6ybQbcrqWsM1GzHWliKKzG1Ze7gAO8rvWmGm15nJu86oorWC8LkdVo/3o6VjUz7JaUmw0cvZefZ1BcNt5+wQgYtQ3TEdTPZHf6lNCH0W5/eSvoLl+RCpwZp9SajjyHrPnKl1J/mRh/pil+vclZLEHLzbYQu9/Zc5o1oiB0PHEwu50ivipo8zmdQpZhq8jT6PZ2SBsPkbqzqVritKUe+/wDP1KLOvmmk+2xJprlxk1ybZIkgyL/easbyivGGBrUG6zRB+Goc9xaFS0WJiNpRYZ5KtssSI+JGzdmeWfcq87ZLcb4RWdMOxhqVMZfEeLnSfdcCwqKpdzrS+C/Q7t5Dw7WFNfqZjRfRvE4lrn0KRe1hAcQ5oDZynWI3HJd2KfKONJx7s9awuhjT0ZRfqt61rWNJEEy05B22IKL2jCVGWVyiNpcTjXjhvZmRxDYe9uzWcR4mFns5aqEJeiNF1HTWnH1ZH2rYzIhzc0ACG3mfIoANTyQB1Q2dyKBCoAsNVTKxIKAHBMBCwlIBzAngA1N0Qrae0kyM90yUHQ0ldam1TpuRhktU0ijdUs87S5dmxeaMX8TlXa/7jAJlCRK4V7cNylE69vSSSZY029kcvZcc3g8MM+fshDY+qgRzbN5E+pTQg9L4Kh3NXQs4Jwl64RmryxKP6mRe3tGDtOUbyst8n+JqfE02r/Ih8AhB3nyWRovyRcUwi4NwZV9tUdOopIrrQU4tM02iq3wn95g8QfqvQ9Rn7VOfn/scOyj/AFIeTLWpSvK5NzT31I6FKe2kcBksxaGqNHWtN7NIz36pRLkUeAZdEx8TvIeyztZ54NCeF6si4nDDWYz98tB5E/JY7qtoozqeSeDXb01KrCHmyg6faR7bqYiABHNcXpND2VM7HUq39noaf/CSk4aOxLyb9dAyi1Nhy2/FtXp6fDPN1feRrsdrPwk6zwdZojWcANZjakagMWa6Mk5QUo4aFGbjLJ5/pijFV3Jp8Q1cvpkn4Ci+zkvk2dPqCzWcl3Sf7FUV0znj6ZQAxgtzE+KQBmBAC1MuceoTAQtSAtCpkBAECFY1ACkoAaHp5AW6ml3EyTWfYLfUl7CRlgvayUdMSP8AU4ru0HotE/Q5VVarllnh6XZHP3Xma7zJnap8II5tvFZi8i0nQXdySAe50piFaLd59SkMfUdFN3K66NpLeMfOUfqjJcRym/R/Qy9JuZ4+5WGrPVUk33bNkI4gsDz8/ZVFmQGMbbmrKMdU0iFSWItl7o1mqKc5EEei9L1OKVOHo0vmjgWU81qiXln9zSMp9kLLOnqp5NSliQBwg+F+9cmS0vBsW6CVCesB3MznilLcFwMwVKXSbi9997LNVliOEaaUcvLGVHDr2u3a7vytMeZXH6n7No4+bS/c6vT0pXKfkm/t9zzvpFVLnEna8eoWmzpqFNJFN3Uc6jbPT/8AD5uroeof3q7z/RTb7LpUlsznVveRpMU8Mw7RwpP7+rq0+/4G+Sm3py/QritTSMJpwfrKk7qfm1q4nS566Sl5yn9Wdm+WJtLso/sUrm+i62cnNwLsQBzPl6IAK3JAjqpy+9hKGMdKewiyCZAUpgIEAIWoAcBZGAOYditp7rBCW24R+S0SeYoqXJUUdnN3qvQ0Vmzj8DkVHi5kW+BsDz+S83cvM2diltHce4Z8ysxeVL3QTyHqVEY6g+UwZKobeZ9SgQSuyWO5eq32i9qPpKP1RluHiMvg/oZ6lhiRkb/MrFUj7bNUZ7BX4QgifvJQwPUgONo9kZWnyU6D01Uwqe1AtcE4GnT5/wBp+S9J1Tegn6o89YLF3Jej+poqMFqz05qcDZKLjIFUbcDiJXKrrc2wex0k1I/hb5uKqbwTSyGECR/ER5/JZGm92a44RWNZ2nn/AOp3iS0e65XWXpp01/5fRM6XSVmpJ/8Aj9TA6ZdJ7/Rb7dYpox1nmZ6N0Ux7W6KZT/EXvJsTm8j0AWuHuGOr75oNNYhr6LIdYajXeZA/pd5p1MaH8CNPaa+Jj9OVQa9QcGeTGD1XG6RTxawfrL/6Z1r+X500VZ2cl18HOYOv8J70gCDamIVpQM5x7Q5H2QwF1SUCLdtwpkBWZpiOi6AOQBxU8ZEMBvKItxYNZRLdGrK2VI4hkzxeXhlEweGs5d22l/2kWcqsl+Jkizw4t98F5yv7zOxT4Qesc1mLiorG5SGJh80AybQzPNCESplh+9xW+3lhJ+q+qMlzHMZL0f0Z59Uwx1nBx2nad9ljuF+dP4v6m2i/y4v0X0LHB6PougOpgn/NLfUBVJIm5MtMZoWlTpn/AKeDn2qhcIg5aruSMLUmgUnhpsfowdimAIEmBwgr0vUNrSCfp9zgWu93N+n+DRUqkEhcvxNDaOjp1IeynL5vaPRUVXl5Jx2QLCftp3AHzMenks899i2JxBDpk3J9QotdicX3Or0NYVyPw02kfmJ/tXnerVMToxfdv7f5O705Y8THp92eY6Sfdo3yfIrs01iJzJPMjV6H0O11FjuuqMJEkCwFzktUI+yZ5y9rgmjRVx/1FVxkZu3d6pu5KFGUn5FtqnOrGKXcbpO9etBtruE8Gn/xWTp0dNpTT5wn89/uW3UtVeb9foQpkrfwjNywVa/iPUJAPcUwHhAhCe13ev8AwgAocmBcUypEBgEl24xHgCgDhwUhHBACudCecCEYAfvJWwip7EJPAegQQWm8LZDem4PsUT2kpIrKdLsP3h59Auv096reMfRr9zi30nC8z6Im6PGt4DzXCu6Mqc2mduhUUoph6jbEcvZYjSiqrt7R5H1CQwdFsFA2S6OZ5+wTS3EwhJgq+LcUytpSwZPSJ7b5EEONuZJUb+Om5ljh7hYvNtD0WPkCdThocSZcTAj8ItJPOw5FZu2TTnfAzWEgK2jT8SaiiNSWmOTVYGhDabdo1vC3uvQdT/pQXqvozgWOfxNR9sfcnl8O+9y41bk60FsTaTiDKqJAWyHu4Bv9yj3HnYUvuOF/P6KEu5ZDsF0XUluK/wAtvq/5ryvXl7dD4v7He6Y95fzszyzS/wC1H+pego/00c2p/UZfYTpLSpU2sLjLQAQGuMH0WmNRKJRKm28lt0a6QMr4qmwNdAlxJAA1WjWO2cguX1qo/wAHJR5eF89jZYU9NXU+yYDEVZvtcSTzNz6x4rbSgoJRXZJfLYzVHnL8yOCryoR+zn9fZIBzkAEY1ACNZc93z908AKUAXNAnaFNEBZv98kAK4JiE1oRkMCtbxTxkWRLDNWRelkZbktrBAI+Let0XqW3JlfsvfgrqedVu+HeoW/pkvYx5N/ucjq0cVYT80Z2lpF9F51DHDMH74LD1RuNTY69klKG5p9Dabo1qkVCKZIgFxAbP8xgDLbHeubmMjTKEo8bjtJYOKrmi4uPTYiUGgjPKAYjBObc5KDRJM6gLnn7BOI2SJHeFoymvUqw0zNdJaIFVp2OY2/KWeMt80r6LkoVF5Y+RDpk0lUpPtN/J7r6lbVgsZDhrNlpG0iS4OHiR3BZHiUUzdupMZQpFz2t37clv6dT1VkZbuWmm2bV7QHUwNjZPe7/xXQ6g25Rj6t/Q4/THq8Wfql/PmHLpcZ3+y5leWZbnXgsIltuFQSAN+J1tgjwQM52wclCXBKHJI0NSBdXYczQJHc4EepXlv+oHtSmv9X1X+x3OmtqTXw+55ZploGIiRYH1C7lvLVSRjrx01GisfRJJIIguMeJVuCGTfdCdEinha+JJ7UdUz/8ATsuI5N1lxr2s6t9St1xnU/8A13+uDXTWig5d2OxLQAAM9vAfd12obvJhnssAA1WlI0tuO/0+qBjwEAHpNyQRbGubnz9LeyYZBOF8kBku2OzUiIryBmgYwuk2QIU5wmA+mbKSYmI12xWxafJW0wusQbZKyOY7ohs+QZANZv8AEC0+FvOF0bGp7UseWfkcrq0GqGpdmZDpBhiyoYyU+o0dayi7plxmBXMcTvXnWsPB3E8ljo3StWiRqmWj8Lrgfy7W91uBUozcSE6cZG3b0hoYmk1vwVdrHRP+k5PHKHfwq1NT2MzhKDz2IjKB1jHLl97lGUHEnGaaJYwhGY2KyEG3uJzWNik0/gi6kXjOkR+VxI8jHitUYeLQdPunt8DC6yoXcW+Ki/eP+30MxVg38R8lyVlPDO28PdE7o/h9apOcXXf6RRw3Uf8AMnE6vWUaenzNf1UVHcIb+UCfMlW1lrqZ9P8Acx9NeLZPzbYgMmVxqzzNnahtFElhVZIa49p3Agf0hAgD3KMiceSvx2lX0IFEF9eo11KkwDWJ1tsZnVzXKv7anWivEeIxep/p/k6NtWdPOnnGF8zBYzR1Sg4GuDDs7zB3P3+K00a0Km8eCNWlOHvckyjhmvgNgzlBjyV05RgnJlUFOT0o9J0xhf0ejh8KyJYzrKu4PfMTxA1vzLzfRvz6tW7n3emPwXP2+RsuZvaEexQPaI+5J3r0iMEmBa3YplYalQLjA2A+v0TSE5YJbNHHapKJFzLTROi9a5jgpxgVzqYIGl3UaJh7gDexsb3+H4j3BNxjHlhFylwilOnKG554htvNwPkq/EgW+FMvZhADXX+/mgBI2pDHF2SYhpcmAgtdSWURe4UP3eC0x9CqS8yPjH2kWIMjuUqNXRWT9SFWl4lJxfdFR0hJc4OixAI713669jY4lglDMe6KHqzNvovM3MNMj0lGWYj2CbG3BZS4UwPrdNPAi10Zp6pSI1pe3cbOA4O9jIVkarXO5VKknxsehaN0rhsUwaju2B2qZtUA2nU/GOLCe5XRmpPBllGUOSur0w2pOdM9l0XBaYnwie5aaLlGplLZmO/o+NbtR96O6+K7fqZHSfRaox8ZtjWDhfs7wVqnYU6r1L+MptetRlBZ+BoOjejGsB1sgNY8gJK6MkqVOMIfxnF6jdyqz9nu8fMLTJzOZMnmblc2c3KbxwelpUo06cY+SBtddciT3N6WxMpFIQIHtP5ifytQAGu6EmSQ3R5YzE0a5A1qbgNbaGkwfInxK5XVaLrWtSC7r6bm61l7a+XzCf4iaAJqHVAIccuGa4XQL+KouM+yOpdUZVoRnHngz/8Ahpoaaj8TUcP0ahIfOb6kgsaBvMi/GNq29ZuHpjbU1+ZPGPRd2/59DFbtwk5dt/8AkvMdXNSo+pUIl7pubTkBO4CBHALrWtpG2pRpQ4S/5f6vcxyq6m2GoYCRlLjt3cAtkabfwKJVEviLX0eAL57sz5K/winxCNR0jh6B7b2zABAlx2nJk79sJ4jHkMTlwit0j0sa4xSaY2F/Y/paSf6lB1V2RZGg+7KmppjEGdWq5gOYYdSeZb2iOZVbnJlqpxXYrXUfqoYLMjOp4eipa3LE1g3y1GQQhADQgBspDOCEIcSrExNHEK6BXIdVp5qNRZlkcHtgdhMGK1EsPxUyY/lNx5rvW1fXCLffZ/FHk7/VaXWVxIxukcG5hm8cNnNYeo0N1Jdz0Nhca1jyIQvn81xmdNBKdbYbcdh+SQwnWD/i6YhWEm4BtecoPrKTlgenJeaM6RVGGHjXH734+8n4u+/FbqN9KmsS3Rkq2caj22Zf0dM61MNYWuiwkGW7IjOPELoW1yq1Tg4V50ejBuq215+TJleiW02gntVPi/kFyPQLXVqbvHC+pyunQVe6f+mG/wCvYi4p2q0xmclzq9TRDK5Z6ulHVLfgiNOxco2FjhrwVJEGDAu/n/a1ICJXSZJERx2b/VUzWUXU3h5N1pzSlEYNmJquaJpkCSATUaxx1Gzm6QbcF86tbWtC8lbwXEt/hnl+mDvQrYpy39UeX9GOkFLC4CpTcDUrGs11GkZDHO1aTdZxGwapEEjPivfSt4Sq+N/djT+mc7fc5GvC04/n3IekqFE06j69UVsU4GNUk02E2DWasNAE8RbJanFJb7lCcm9lhFjg+lFWnSYxrGlzWtBc8ueTAizbDxlWKs0sIrdBN5ZW6Q0nWrftKrnD92zWfkbDfJRc5Plk4wjHhERlvolGWCTWRXAZ5eSnhS4I5a5BOgfT6Kt7ExWudvjndRbGO1DvPiR6KlssUTdMWsyCOchgIEAc5qAOQArbqyJGQZtNaFEpcguqhxEmCw1YU6rX5AmHfyn7laLSok3Tffj49jn9XtXcW70rdboB0w0TBD2TBGxdOK8eDT5RxOkXrXsyMQ6kNpK4NxQ08HsqVTVyODRu8QsmC7I5rNW5kjd+L/hQbfCJqPdhOs14jLYBsQko7ibb2G1Kwb2Qb7fopQg5sJSUUX/QvRpqVw4iGsGsZsvQUKHg09T54PKdbvsUnFd9jTY+t1j9YZZM/lG3vMqFw1GKj3+5Z0a0dCj7S3e7+xDq0iZMLl1ZamdyCUUANjkqSZZYYGe/mpog2VOldP0qDnB51nTBa0XERmZgcs+Cg5JE4wcigd0wYTem7bJkTHIgeqhrLfDZJp9I8O4BuuW/zNNu8AjzVcll5ROOcYF0l0touwz8E50sfVYXVA3XDGZvLBk51mxGRM7FyqnT3+LV1DlRaxxl9s+nmbI114eh/wAXPzMdo/BmqS4A6jc9pvkCYgn5HKy6i25M+M8EvFN+Ft7nbnaN3NTIBtTcY9ExCG17enqgAfWjZ8h4oAWCc/K3mmA4Nbu8LJSYJFrorRuvx3ArkXt54bwmdO1tlJZZomdFHkTqhcd9Vxtk6P4SAZoXszyp2qgDgEAK4JgNhIBoN00xMLTdCvjPBVKIc1Fd4meUV6CNXg8iqpNclkcj2YvWpGhU3fq3f2n5rr2leNXfv39fU8zfdNdvW8ektu6K3SvR53V67GkiLgZq6tThUTj3HZ9USqaZyM26lGx3kudOy5PQRu08bkch0/ZXPdtJPZGvxotZbOp0T+HPbx8FbSsZTeXwQndRgi60PoV1So1urAkay6dCzjTeuXY4171OMKTaZ6D+jtYOqpjMDrCN27mVZOtha5fojgdNtp3dXxanurj1ZIbguEblyqk9TyevjsiNicJANpVOlss1oqatEBxkgKXhY5DXngq+k+nm4elFJ01H2aRfVAiSDlN4HOdiqqvStiyjDW9+DzYFz3byT5lZTaSmNpgEEOe/+EgMaeJIJeeAgcTkgRxA3BSEQ67f3mgcWz6EpMaPVOhfRWhUwIq0qnWVST11oNNwaP1UZwAJBOcyIBXlr/qta3vHCccR7eq8/wCcdzoWsISjvyZLpRgTSe12wGOI5+C79rV1xyUXNPSyAHE5QN05nkFuZjHdUNtzxSAfqhADf0f7FvLaouaJqLLDR2i3uvHjZc67vI09sm61tJT3PQ+jvR7U6txIjhdePvb7W5I7KhGnHC7HoLcO0D4R4LzrnLPJzXUk3yeTL7QcIe3JMRyAGPKTAYXSfqkPA5rExBW000Asc1ZFoi0JUpCQrXGL7lepg69FurcynpUPaTDLls0WOiNNtDerrGNjXRYjj810YVY1t48+X+Dx/U+jVKc/EorK8h+I0BTqsdqkZy0i4PgtDq4aTRhp39SlNav1KXDdDnyZ8U9VNHRqdZhhYJuB6KlpZI235Sn4kEtjNW6qpasGibnq0WifxO2DlvKpecap/IqsunVLlqVVtR+pZ0MHTpNGs4DeSbkrBVqanlnraUVCOmCwkPqOgFwYdUZvf+rYOZds4rPnfctyZHTHSOmMqzXcKI1x/wBw9kq3VCC5JqnOT4+ZlMVpkuMtYBuLiXu5ibDwWaddt7GqNBLky3SLEue5pc4m23mctyy1JNvc1U4pLYgUGCL7c+SgTCtqajY2piEayo7IdwE/8d6BDa9J4HbaY5H1TA0XQHpR+g4przPVPinXaL9kzDo3tdfkXDauX1bp6vbdwXvLeL9fL9f8E6c9Dyem9KOizasuYNalUbII2TeQe8ELzHTuqyoLwqmzTwdXEK0dzy6lgXMqOw1URUb8O57c5b3Se4jYV7KF3CVNVY7xf7HN8B69Hf6j6ujnNynvTjdxkOVtKIFjHTBHhf6qyVWKWSuNKTeCdQwZKxTvIrc1wtZPY9A6I9FNZoe+I3RmvKdV6tmWmKN8cUI45ZvOrp0ad4DWiSTsXm8zqzwuWUucpyMZiunL9d2oG6s9mZJheoo/9NOVNOeckHWt4vD39cmbuvfHDHNMoEOaOaEBxZOUIAFTphuQ7/okAdgmdXNSQBWU5z+/BTUUQbHuotCt0wIapDupEZFNaBNsj1GXiE04vsLcaKA2gKUVFMUm8DWmpRDnUXQd0SD3LXCrKT08nPurChXj+Yi6w2PqarddzZi9r+AW10oeTOFPpFJyelsdXxh1SS6G7S4hg71GWimss02/SKUZZxn9yrq9KKNO3WOfH4aQA/rdbwXOq3ke256CnaSxxgrcR07rCeop06U/jI62r+Z1vIrBOq5GmNtHvuZ3SOkq1czWqvqH+JxIHIGze4BQUi9QS4IADm3b3tOR+STbY0SKOIDue0bUhmidoRlTDhrmiSJJ2ieO8W8FVnMi5xxFMwLmanWA/E1xH5ez6jzQIXR9HXdJ+x9+hQCLyiyYAHIDcouWCSjklMpHKJ4RM9yjrHoIdborUc6WFrWm8OJkcoBnvUsMi8HpnR3pYcNRFOvTLo/E0y0TmMp1Zm5jNed6r0BXdbxqctLfO3PqWU6uhYIXSyjhce0VKbnUa7YdSqaoc2R+ElhJ1Ta8WIB3gqwsL6xen2ZwfKTw/jvhfuWzrRqJZ2a7lDo7GPIfSxVBwePhrMg03wQL7jebZ7gttSwl4kZ05Yj3T5Xw/n6sshdyxiSyWGAwVLXBMxtyPkrbmylOm1Slv69/8Cp3el5lE2WE6L03ltRjmlnAZ8DxXibi7rUHKlVi1L1N8btNZRosRiqWHZ2nBoGQ2nkNq5dOlVuJ4issoxKbyefdJekzsT2GAtp+Z5r2/R+hxt34tXkzVq6itNPnz/wZsUj+6V6nKOdhlo1w2qwqEquAsM/RDYAw46w9ksgS2UJnZO5MWQ1OhZAsjqOE2xHPcmkBPpYe2V1NEHIJTwhva/j3qayRbQ1+DIzsFLDI6kVeIqsaYuTuF0YHkA+sQ2XBrBvcVYlFbyIvL2RX4jTlIAhrnPP8IgTzPtKtV7GG0BfhZS94qqvSyrOq1raY2EDWJ5l1vJVTv5PgtjZx7ldiMQ+odZ7nOO9xJjluWOc5TeZM0xgorCQMFQJCIAax4ORBvCBhOSBC0MIKlRjd7hcbpv5KLeESiss9CpMseR9FSjTLg8v0w9jMVig+nrhwcGjXLNSo5rSKlh2oM9k2MqfcoXAPQ7uyef37qMiyKNDo2iXGB3ndxKoeW8It2Syy+oYcNyz2naVfGKitimUnIMGqQhwCBARgxrFzDqONzaWu/mbv4iDzySlshot9GYc1Gy5pa4EggXFtrTtacwVhq3KhybKdu5oXF6PFO/wnbs8U6NxGfAqtBxQlDStag1wpOAJ3iRbbwMKF/wBNo30V4nK4f2M9Kp4cuMohY+jVqnXedcn+KfIqdta29tHTBY/QlUq1avw8kQqtB7BZndktWqD7lajNdhRWd+6U9C8xa5eQSWyMyeXqtRjCUsMScvFLAZJtDCjvUkiOSbh8LtLb/f3CkkRciczCEhPBHVgezR8XdYfUJpEHMKNUfC1zu5WKJFyImkcc6m2XllJu9xgnhsUsYW7Et+NzKaR6TUpgOfVN/wCFvib+RVbqxXG5fGhJ87FHiOkFV1mBtMfwiT4n2AVbqyfBdGjFc7lbUeXGXOLjvJJPmq22+SxLHA1IYGrT1hHgkMHQrH4TmEASAUwIWMxMu6tmZsSoN9iSXcmUqQaIGQT4EP1gM08hglaFqa1enAtJvs+E+KhJ7E6a9o3OTTyPoq4l0uDzDpNS/wCpqH94NP8ASG/2qb5KFwTcPox1SkMThxrFurTxVIEBwfsqt3h4vz1uMEo5WUOEsPDNVgML1bQNu07yoxWCcnlksBMQ5AHJiwDqUybgwRlNx3hDWVgXfJc6D0yaDpc0vtFnNHqxZPwn5ik3n0waHcNw0JAOkmnOuqCRqa9gXRcxkHNAE8DnCirTFTWngkrnFPQ0QGMgAblvMY5pIyQ0nyAlaqYzM+Kh4UX2H4k13I/XngjwEL8RIPRw0W+a1KJkcixw1DgeMKagQcifToNGZiM/qp6SDkWGFpg/C0v7gG+JT0lcpE3E1upbNerSw7TlrOGseU3PISoNpEYqUuEZbTHT7B0v2bKuJdsLj1dOebhrf0KDq+RfG2k+XgzOkun+KriGFlBu6k28cXuk94hR8SXmXRt4LnczFeq57i57nPdtc4lzjzJuoZyXpJcCNCAHQgBQEAc5ADSEgAYijNxmMkDQuHqa2eYzSHgiYvC6pL2mCIIHHaq3sTW5LoVy8S2ANpOw7lJSyJrAypWptiTrnheENoMMboqvGMpVMgS0G+WuCwARN8jwUXuicdmj0yo/sHkVCPJbPhnnHSX9oHb5B9R7q2RniSuh2ADqhqkfANVv8zs/Af7lFkoo2gCRIcmGBQEALCBYOhMQsJiB4jDNqNLHiWnMe4OwjMEIEQcJiHU3ijWMz+yqH/3APwu3PHnmgCyITEJCAGliYsEulWv+rYSd5sPPNblE57fmErYjUE16zKQ/dEa3cMz3BSeI8sWHLhZK+r0tw9P9lTdVdsc86rfOT3QFW68Vwiat5Pl4KrH9N8ZUs2p1Td1Eap/MZd4EKiVSUi6NvBdsmeq1HOJc4lzjmXEknmTcqGS7GAFcS1AxmDMiNyQMPCYji1IBQUwF10ANlAHFIAT8QBbM8EDAmSZiPVIkiVgw2Mr8bqDQyKzRQDjJlvnPHYkkSyCxVOmHBskCJcRLnADY0C0mwvYJ4Fljxg9aHOaG6vwsvYcTvm87TnuA1sOHvL4mv0JjW9U2kXduHQOFyB4bNwVUDTV7me6S0pbO4z99xVz4MceS/wCiNDVwzDtcXO8TA/pAUC1F2gZwCAHIAWExCwgRyYhExAcXhW1WFjxIO3aDscDsI3oERdGYp2s6hVP61gkO/wDkZseOOwjemBPTEckAHpbWczDkscWmRdpIPkt1ZtLYwUUnLcwxdNzmcysbNooyQgOQI6boQDq+RQMiYP4ihAyYUMRzkAI3JMY1pUUIcc1ICHjnGDdIENo+yRIIDkgaHYb4vBRGiY/NMRWaLuxxOZJk7TYZ78z4pIGTQey3uUavuFtv/ULLReZ4OoxwlzgfEWVMTTUB6ZHZdyPotJh7mg0D/wCmof5VP/Y1VlyJ6QxyYHIEOTEcEhHKQCIYmcmhFH0hs/CuFj10TtgtMidxgWQxdy8cpCGpAf/Z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9" name="AutoShape 20" descr="data:image/jpeg;base64,/9j/4AAQSkZJRgABAQAAAQABAAD/2wCEAAkGBxQSEhUUExQWFhUXGBcYFRcXFxcXFxcXGBgXFxwYFxgYHCggGBwlHBcXITEhJSksLi4uFx8zODMsNygtLiwBCgoKDg0OGxAQGiwkICQsLCwsLCwsLCwsLCwsLCwsLCwsLCwsLCwsLCwsLCwsLCwsLCwsLCwsLCwsLCwsLCwsLP/AABEIAMIBAwMBEQACEQEDEQH/xAAbAAABBQEBAAAAAAAAAAAAAAADAQIEBQYAB//EAEQQAAEDAgIGCAQCCAUDBQAAAAEAAhEDIQQxBRJBUWFxBhMigZGhscEy0eHwQpIUIzNSYnKiwgdzgrLxJJPiNENTY4P/xAAbAQACAwEBAQAAAAAAAAAAAAAAAQIDBAUGB//EADgRAAIBAwMCAwYFAwMFAQAAAAABAgMEERIhMQVBE1FhIjJxkbHBFCOBofAzQtFS4fEGJGKCshX/2gAMAwEAAhEDEQA/AIBzVhQDcLygBWlADmJoBsoAcGoHka9IAlM2+9yYhCZvxQBzWWWmnbuW7KpVEiPVx7RZokrqW9hqW0THVucdyBSpP7XaDQ4yQF0odNivefyMU75/2oe5hH4z3qz/APLt32/cjG+qkqhWIkEaw3jPwWat0mm/cLafUX/eTKNPXEtXIq9OlB4ZvhdxkNe3ZCwTpSg9zVGSfA1uX3xVZIHTO9AEgE7OCaIsK0ZpkWDxDbd7fVA0CHldIYGo31SGiNVMKLJoWhR1rmwUJTS2LFBvck02ACcgqJyZdCKEZg3VzbssGbjt4AbVzrrqEaK0x3kdC2sJVnqltEfpLE06DdRgEgd55lcqjCrXlqkzqVZ0qEdMTLYrSznWnuXbt7NR3wcavdOWwbCaUcwSDdUVrWMnhl1K5cVlE+np17iJKySs4xRpjeSky40bpVpOo7bvyWKtbtLVE20rhN6ZDK+h6JcSCQDsEQFZC8rRikQnaUJSbCPF17E8egcEIAXYgBG70ANYUxBWoGK4IAWEJAI4x7Kfui5K3G45zjqMtvO4Lq9Po1LiXkvMxXU4Ul5sh4rEim21yvR1asaMNuxyadOVWW5COmSRYCVin1L2cpGmNktW5Xv0k52ZWCp1Kb5NcbWK4DYTSLw60kbUW3Upa8S4FWs4uBf09IfibntG/geK6taMLin7D37HOoqVCWHwWWFxIqiRnt5ry9bUpOL5O3TxjKClpWZxZblAnMuoNDDsKYmEpFSRFgcY7LmPQn2SY0MaUgAkZpEhBTHM7tipm2y+CQQXFz98Aq0scFjeeWdRpa8nKmz4nHMncNgXKv7t034cfef7HTsbVTTm/dX7kfE6Z7Ba3kIsAFhpWblPLNtW8UYYiZ/ENc+STddylRjDZHGqVnJ5ZXYnDVIykcLrRh5KMoBTxBAjj81CVPJONTBY4XFtWapQk+C+FaKFdXh0tKirdtYaJusk8plthsd2RJv9VhqW7UmsG6nXTinkvnbF6U8yMfmkMSLIAaEwFaIQILCAOcmll4B7CgqWcbIXJEx1bVbxNlZSoSqTUFyyM6ihFyZV1CGNie0c+a9lCnChSVOJwHKVWetlC9xcXXXCr13qaZ1adNYWCOx8HvXPdXbBq0bk3A6Gc+C+Wt3fiPyCzznsWJYLelgWtaWtEX71DW85BpEXE09UyF07K4lGSRkuKSaJeBxMEO7n+xW7qFBV6XjR5XPwM1tUdOeh8Pgvg5ee3R0ztqbYsBKZSBhGBSIkfSTYLc87flefZJjiLUbCAIxyUWSR3Vx8RgbGjMqhy1PEfmXxjpXtfIbUl0MaIJ2bhtLis9xWVCm5yNFCk681CI3SuODGChTyFid5zK4Vtbzq1PFn3O3cV4UqfhQKVtIrvRglg4bk2E6lXKJU2PZS9FPBHIPE4JrviaDY8/FJoaZCfoYT2HEcHXHiEkWZyMfgni8d4uouWGSUExn6VFlXOOp5JxelYNs9bTnjYlGAE1SjACObcIAJCYjg9ADXuT42Ecw+AVlOGpilLBWntEvO8hq9R0y1VOHiPl/Q4l7Xcp+GuEZ3H1Jeb7Sub1C7lCs8M6FpQUqaG4PAVKhlvZH7x9htXHqVpTeToQgoovsFoprNknefbcq8g2WdKkIHJRENNIQgCJjcLLTyKtp6m8RIyxjcr30w143ZHcV6SzpVKclr4fY5FecZr2eUXeja8jUObcjw2ffBcm9o+BWcHw918Dbb1PEpqS57kzUzWOVPG6L1LI5oVaJBqIhSIsDpBt28D/Y9JghHNn5pN4GhrQGjsi+8+yplvyXxwuOSPVtc5/fgkt/gSaxzyLhKgpt6x/xVOywbm/U+gXneoVXXq6IcR+p6GwpqhS1z5l9Cnrt1n3EXM+G3xXUsYLw0cu8k/EYVjLLdjyMefMXVTExYTEIRfu9T9EAOaFFokhmpGSraLFIjVmySbeCjuSyjRLYYgcoAI05piGuKQzp3IAQhNCCinMbla0njBBPGQWIOqw+XH791ttqOrCXcoq1NO7KTFVi2Gfw+BXpalSNJKHocenTdRufqAwWjWgS7tHyHzXj7mWqbyehorEdi4wNKB4/NZiwkHagTH0xIHIegTUcrImxHNQlkYPStcU6Z3nPgMoXe6fSpwi5z7bv7I5t1Ocmox78fdmSrOc46152CbLHW6jKVbUuEaadnGNPSXGAxHwP7nd/19V0+owVe2VWPK+ncwWsnSrOm+5eNdmvPx3WDpsc1yTi4saeSTRKQhmMF22yn/aR7oYIY4KEmSisgKlUDjxVWGy5NIBg6BrVGt2G54NFz7DvWLqNx+HoOS54XxZtsKPjVkpccsqemekWjEMY38EC2QMrm9LoOVJuXc6XUqyVRKPYlUX68PMaws7iDkT3iO9arVqjW8Ls+PiZrleLS8TuufgOdF4HduXU5OYNKkiLOCYhh+LkB6uPugB7NiiSQ4tRgGyMB6n1UdI1Iuta6vM4yUDChAhrgmArikBzbqcORPglalmhbY0uEjO5vdkPHOu1u657l17Gl+Z8Ec69qfl48yoczWJKo6xVaqJI0dOprw9yTh6S4M5ZZ04rBNwrbd6gSYrhdBEdTHZby9BHspY2FkWjmrKK3yRm9ij0y7Xq6o7+Q+pK3V6nhWuE95PL+C2X75KaMPEr57RX7gHYfKP8AnJcds6KW4PCNh7gPhM9xXp+kSdSk6cuGvqcTqKUZqa8zR4J+s0HeBK4LTjJryZ0MppMlsZstK0bSW5TvEI1kKiUcFieQGLf22j+blkFBjRzzsCTRJMjPZGZt6quT7Isiu7G1sV1NGrVHBjTxJBPsFwL/APOuI0PLd/Y71j+VQlW/RGF0ljTVqh5Mw6QIGUgx5bV1rWnppqPkcq4xKcpL+42Gi6es6IA12GDEZjWbwzAWDqFRRippLMZJ7G7p9rJNxlOTUote1h/Dsc8WBGRC6kHk5844GPfPMeiklhkG8oRmxSIg5u7nHgAgAtNAwgO/JAmRQEAWrh9/JTKziCgB7UCO1kxiOSEPoi4+VlZS99EZ+6ybQbcrqWsM1GzHWliKKzG1Ze7gAO8rvWmGm15nJu86oorWC8LkdVo/3o6VjUz7JaUmw0cvZefZ1BcNt5+wQgYtQ3TEdTPZHf6lNCH0W5/eSvoLl+RCpwZp9SajjyHrPnKl1J/mRh/pil+vclZLEHLzbYQu9/Zc5o1oiB0PHEwu50ivipo8zmdQpZhq8jT6PZ2SBsPkbqzqVritKUe+/wDP1KLOvmmk+2xJprlxk1ybZIkgyL/easbyivGGBrUG6zRB+Goc9xaFS0WJiNpRYZ5KtssSI+JGzdmeWfcq87ZLcb4RWdMOxhqVMZfEeLnSfdcCwqKpdzrS+C/Q7t5Dw7WFNfqZjRfRvE4lrn0KRe1hAcQ5oDZynWI3HJd2KfKONJx7s9awuhjT0ZRfqt61rWNJEEy05B22IKL2jCVGWVyiNpcTjXjhvZmRxDYe9uzWcR4mFns5aqEJeiNF1HTWnH1ZH2rYzIhzc0ACG3mfIoANTyQB1Q2dyKBCoAsNVTKxIKAHBMBCwlIBzAngA1N0Qrae0kyM90yUHQ0ldam1TpuRhktU0ijdUs87S5dmxeaMX8TlXa/7jAJlCRK4V7cNylE69vSSSZY029kcvZcc3g8MM+fshDY+qgRzbN5E+pTQg9L4Kh3NXQs4Jwl64RmryxKP6mRe3tGDtOUbyst8n+JqfE02r/Ih8AhB3nyWRovyRcUwi4NwZV9tUdOopIrrQU4tM02iq3wn95g8QfqvQ9Rn7VOfn/scOyj/AFIeTLWpSvK5NzT31I6FKe2kcBksxaGqNHWtN7NIz36pRLkUeAZdEx8TvIeyztZ54NCeF6si4nDDWYz98tB5E/JY7qtoozqeSeDXb01KrCHmyg6faR7bqYiABHNcXpND2VM7HUq39noaf/CSk4aOxLyb9dAyi1Nhy2/FtXp6fDPN1feRrsdrPwk6zwdZojWcANZjakagMWa6Mk5QUo4aFGbjLJ5/pijFV3Jp8Q1cvpkn4Ci+zkvk2dPqCzWcl3Sf7FUV0znj6ZQAxgtzE+KQBmBAC1MuceoTAQtSAtCpkBAECFY1ACkoAaHp5AW6ml3EyTWfYLfUl7CRlgvayUdMSP8AU4ru0HotE/Q5VVarllnh6XZHP3Xma7zJnap8II5tvFZi8i0nQXdySAe50piFaLd59SkMfUdFN3K66NpLeMfOUfqjJcRym/R/Qy9JuZ4+5WGrPVUk33bNkI4gsDz8/ZVFmQGMbbmrKMdU0iFSWItl7o1mqKc5EEei9L1OKVOHo0vmjgWU81qiXln9zSMp9kLLOnqp5NSliQBwg+F+9cmS0vBsW6CVCesB3MznilLcFwMwVKXSbi9997LNVliOEaaUcvLGVHDr2u3a7vytMeZXH6n7No4+bS/c6vT0pXKfkm/t9zzvpFVLnEna8eoWmzpqFNJFN3Uc6jbPT/8AD5uroeof3q7z/RTb7LpUlsznVveRpMU8Mw7RwpP7+rq0+/4G+Sm3py/QritTSMJpwfrKk7qfm1q4nS566Sl5yn9Wdm+WJtLso/sUrm+i62cnNwLsQBzPl6IAK3JAjqpy+9hKGMdKewiyCZAUpgIEAIWoAcBZGAOYditp7rBCW24R+S0SeYoqXJUUdnN3qvQ0Vmzj8DkVHi5kW+BsDz+S83cvM2diltHce4Z8ysxeVL3QTyHqVEY6g+UwZKobeZ9SgQSuyWO5eq32i9qPpKP1RluHiMvg/oZ6lhiRkb/MrFUj7bNUZ7BX4QgifvJQwPUgONo9kZWnyU6D01Uwqe1AtcE4GnT5/wBp+S9J1Tegn6o89YLF3Jej+poqMFqz05qcDZKLjIFUbcDiJXKrrc2wex0k1I/hb5uKqbwTSyGECR/ER5/JZGm92a44RWNZ2nn/AOp3iS0e65XWXpp01/5fRM6XSVmpJ/8Aj9TA6ZdJ7/Rb7dYpox1nmZ6N0Ux7W6KZT/EXvJsTm8j0AWuHuGOr75oNNYhr6LIdYajXeZA/pd5p1MaH8CNPaa+Jj9OVQa9QcGeTGD1XG6RTxawfrL/6Z1r+X500VZ2cl18HOYOv8J70gCDamIVpQM5x7Q5H2QwF1SUCLdtwpkBWZpiOi6AOQBxU8ZEMBvKItxYNZRLdGrK2VI4hkzxeXhlEweGs5d22l/2kWcqsl+Jkizw4t98F5yv7zOxT4Qesc1mLiorG5SGJh80AybQzPNCESplh+9xW+3lhJ+q+qMlzHMZL0f0Z59Uwx1nBx2nad9ljuF+dP4v6m2i/y4v0X0LHB6PougOpgn/NLfUBVJIm5MtMZoWlTpn/AKeDn2qhcIg5aruSMLUmgUnhpsfowdimAIEmBwgr0vUNrSCfp9zgWu93N+n+DRUqkEhcvxNDaOjp1IeynL5vaPRUVXl5Jx2QLCftp3AHzMenks899i2JxBDpk3J9QotdicX3Or0NYVyPw02kfmJ/tXnerVMToxfdv7f5O705Y8THp92eY6Sfdo3yfIrs01iJzJPMjV6H0O11FjuuqMJEkCwFzktUI+yZ5y9rgmjRVx/1FVxkZu3d6pu5KFGUn5FtqnOrGKXcbpO9etBtruE8Gn/xWTp0dNpTT5wn89/uW3UtVeb9foQpkrfwjNywVa/iPUJAPcUwHhAhCe13ev8AwgAocmBcUypEBgEl24xHgCgDhwUhHBACudCecCEYAfvJWwip7EJPAegQQWm8LZDem4PsUT2kpIrKdLsP3h59Auv096reMfRr9zi30nC8z6Im6PGt4DzXCu6Mqc2mduhUUoph6jbEcvZYjSiqrt7R5H1CQwdFsFA2S6OZ5+wTS3EwhJgq+LcUytpSwZPSJ7b5EEONuZJUb+Om5ljh7hYvNtD0WPkCdThocSZcTAj8ItJPOw5FZu2TTnfAzWEgK2jT8SaiiNSWmOTVYGhDabdo1vC3uvQdT/pQXqvozgWOfxNR9sfcnl8O+9y41bk60FsTaTiDKqJAWyHu4Bv9yj3HnYUvuOF/P6KEu5ZDsF0XUluK/wAtvq/5ryvXl7dD4v7He6Y95fzszyzS/wC1H+pego/00c2p/UZfYTpLSpU2sLjLQAQGuMH0WmNRKJRKm28lt0a6QMr4qmwNdAlxJAA1WjWO2cguX1qo/wAHJR5eF89jZYU9NXU+yYDEVZvtcSTzNz6x4rbSgoJRXZJfLYzVHnL8yOCryoR+zn9fZIBzkAEY1ACNZc93z908AKUAXNAnaFNEBZv98kAK4JiE1oRkMCtbxTxkWRLDNWRelkZbktrBAI+Let0XqW3JlfsvfgrqedVu+HeoW/pkvYx5N/ucjq0cVYT80Z2lpF9F51DHDMH74LD1RuNTY69klKG5p9Dabo1qkVCKZIgFxAbP8xgDLbHeubmMjTKEo8bjtJYOKrmi4uPTYiUGgjPKAYjBObc5KDRJM6gLnn7BOI2SJHeFoymvUqw0zNdJaIFVp2OY2/KWeMt80r6LkoVF5Y+RDpk0lUpPtN/J7r6lbVgsZDhrNlpG0iS4OHiR3BZHiUUzdupMZQpFz2t37clv6dT1VkZbuWmm2bV7QHUwNjZPe7/xXQ6g25Rj6t/Q4/THq8Wfql/PmHLpcZ3+y5leWZbnXgsIltuFQSAN+J1tgjwQM52wclCXBKHJI0NSBdXYczQJHc4EepXlv+oHtSmv9X1X+x3OmtqTXw+55ZploGIiRYH1C7lvLVSRjrx01GisfRJJIIguMeJVuCGTfdCdEinha+JJ7UdUz/8ATsuI5N1lxr2s6t9St1xnU/8A13+uDXTWig5d2OxLQAAM9vAfd12obvJhnssAA1WlI0tuO/0+qBjwEAHpNyQRbGubnz9LeyYZBOF8kBku2OzUiIryBmgYwuk2QIU5wmA+mbKSYmI12xWxafJW0wusQbZKyOY7ohs+QZANZv8AEC0+FvOF0bGp7UseWfkcrq0GqGpdmZDpBhiyoYyU+o0dayi7plxmBXMcTvXnWsPB3E8ljo3StWiRqmWj8Lrgfy7W91uBUozcSE6cZG3b0hoYmk1vwVdrHRP+k5PHKHfwq1NT2MzhKDz2IjKB1jHLl97lGUHEnGaaJYwhGY2KyEG3uJzWNik0/gi6kXjOkR+VxI8jHitUYeLQdPunt8DC6yoXcW+Ki/eP+30MxVg38R8lyVlPDO28PdE7o/h9apOcXXf6RRw3Uf8AMnE6vWUaenzNf1UVHcIb+UCfMlW1lrqZ9P8Acx9NeLZPzbYgMmVxqzzNnahtFElhVZIa49p3Agf0hAgD3KMiceSvx2lX0IFEF9eo11KkwDWJ1tsZnVzXKv7anWivEeIxep/p/k6NtWdPOnnGF8zBYzR1Sg4GuDDs7zB3P3+K00a0Km8eCNWlOHvckyjhmvgNgzlBjyV05RgnJlUFOT0o9J0xhf0ejh8KyJYzrKu4PfMTxA1vzLzfRvz6tW7n3emPwXP2+RsuZvaEexQPaI+5J3r0iMEmBa3YplYalQLjA2A+v0TSE5YJbNHHapKJFzLTROi9a5jgpxgVzqYIGl3UaJh7gDexsb3+H4j3BNxjHlhFylwilOnKG554htvNwPkq/EgW+FMvZhADXX+/mgBI2pDHF2SYhpcmAgtdSWURe4UP3eC0x9CqS8yPjH2kWIMjuUqNXRWT9SFWl4lJxfdFR0hJc4OixAI713669jY4lglDMe6KHqzNvovM3MNMj0lGWYj2CbG3BZS4UwPrdNPAi10Zp6pSI1pe3cbOA4O9jIVkarXO5VKknxsehaN0rhsUwaju2B2qZtUA2nU/GOLCe5XRmpPBllGUOSur0w2pOdM9l0XBaYnwie5aaLlGplLZmO/o+NbtR96O6+K7fqZHSfRaox8ZtjWDhfs7wVqnYU6r1L+MptetRlBZ+BoOjejGsB1sgNY8gJK6MkqVOMIfxnF6jdyqz9nu8fMLTJzOZMnmblc2c3KbxwelpUo06cY+SBtddciT3N6WxMpFIQIHtP5ifytQAGu6EmSQ3R5YzE0a5A1qbgNbaGkwfInxK5XVaLrWtSC7r6bm61l7a+XzCf4iaAJqHVAIccuGa4XQL+KouM+yOpdUZVoRnHngz/8Ahpoaaj8TUcP0ahIfOb6kgsaBvMi/GNq29ZuHpjbU1+ZPGPRd2/59DFbtwk5dt/8AkvMdXNSo+pUIl7pubTkBO4CBHALrWtpG2pRpQ4S/5f6vcxyq6m2GoYCRlLjt3cAtkabfwKJVEviLX0eAL57sz5K/winxCNR0jh6B7b2zABAlx2nJk79sJ4jHkMTlwit0j0sa4xSaY2F/Y/paSf6lB1V2RZGg+7KmppjEGdWq5gOYYdSeZb2iOZVbnJlqpxXYrXUfqoYLMjOp4eipa3LE1g3y1GQQhADQgBspDOCEIcSrExNHEK6BXIdVp5qNRZlkcHtgdhMGK1EsPxUyY/lNx5rvW1fXCLffZ/FHk7/VaXWVxIxukcG5hm8cNnNYeo0N1Jdz0Nhca1jyIQvn81xmdNBKdbYbcdh+SQwnWD/i6YhWEm4BtecoPrKTlgenJeaM6RVGGHjXH734+8n4u+/FbqN9KmsS3Rkq2caj22Zf0dM61MNYWuiwkGW7IjOPELoW1yq1Tg4V50ejBuq215+TJleiW02gntVPi/kFyPQLXVqbvHC+pyunQVe6f+mG/wCvYi4p2q0xmclzq9TRDK5Z6ulHVLfgiNOxco2FjhrwVJEGDAu/n/a1ICJXSZJERx2b/VUzWUXU3h5N1pzSlEYNmJquaJpkCSATUaxx1Gzm6QbcF86tbWtC8lbwXEt/hnl+mDvQrYpy39UeX9GOkFLC4CpTcDUrGs11GkZDHO1aTdZxGwapEEjPivfSt4Sq+N/djT+mc7fc5GvC04/n3IekqFE06j69UVsU4GNUk02E2DWasNAE8RbJanFJb7lCcm9lhFjg+lFWnSYxrGlzWtBc8ueTAizbDxlWKs0sIrdBN5ZW6Q0nWrftKrnD92zWfkbDfJRc5Plk4wjHhERlvolGWCTWRXAZ5eSnhS4I5a5BOgfT6Kt7ExWudvjndRbGO1DvPiR6KlssUTdMWsyCOchgIEAc5qAOQArbqyJGQZtNaFEpcguqhxEmCw1YU6rX5AmHfyn7laLSok3Tffj49jn9XtXcW70rdboB0w0TBD2TBGxdOK8eDT5RxOkXrXsyMQ6kNpK4NxQ08HsqVTVyODRu8QsmC7I5rNW5kjd+L/hQbfCJqPdhOs14jLYBsQko7ibb2G1Kwb2Qb7fopQg5sJSUUX/QvRpqVw4iGsGsZsvQUKHg09T54PKdbvsUnFd9jTY+t1j9YZZM/lG3vMqFw1GKj3+5Z0a0dCj7S3e7+xDq0iZMLl1ZamdyCUUANjkqSZZYYGe/mpog2VOldP0qDnB51nTBa0XERmZgcs+Cg5JE4wcigd0wYTem7bJkTHIgeqhrLfDZJp9I8O4BuuW/zNNu8AjzVcll5ROOcYF0l0touwz8E50sfVYXVA3XDGZvLBk51mxGRM7FyqnT3+LV1DlRaxxl9s+nmbI114eh/wAXPzMdo/BmqS4A6jc9pvkCYgn5HKy6i25M+M8EvFN+Ft7nbnaN3NTIBtTcY9ExCG17enqgAfWjZ8h4oAWCc/K3mmA4Nbu8LJSYJFrorRuvx3ArkXt54bwmdO1tlJZZomdFHkTqhcd9Vxtk6P4SAZoXszyp2qgDgEAK4JgNhIBoN00xMLTdCvjPBVKIc1Fd4meUV6CNXg8iqpNclkcj2YvWpGhU3fq3f2n5rr2leNXfv39fU8zfdNdvW8ektu6K3SvR53V67GkiLgZq6tThUTj3HZ9USqaZyM26lGx3kudOy5PQRu08bkch0/ZXPdtJPZGvxotZbOp0T+HPbx8FbSsZTeXwQndRgi60PoV1So1urAkay6dCzjTeuXY4171OMKTaZ6D+jtYOqpjMDrCN27mVZOtha5fojgdNtp3dXxanurj1ZIbguEblyqk9TyevjsiNicJANpVOlss1oqatEBxkgKXhY5DXngq+k+nm4elFJ01H2aRfVAiSDlN4HOdiqqvStiyjDW9+DzYFz3byT5lZTaSmNpgEEOe/+EgMaeJIJeeAgcTkgRxA3BSEQ67f3mgcWz6EpMaPVOhfRWhUwIq0qnWVST11oNNwaP1UZwAJBOcyIBXlr/qta3vHCccR7eq8/wCcdzoWsISjvyZLpRgTSe12wGOI5+C79rV1xyUXNPSyAHE5QN05nkFuZjHdUNtzxSAfqhADf0f7FvLaouaJqLLDR2i3uvHjZc67vI09sm61tJT3PQ+jvR7U6txIjhdePvb7W5I7KhGnHC7HoLcO0D4R4LzrnLPJzXUk3yeTL7QcIe3JMRyAGPKTAYXSfqkPA5rExBW000Asc1ZFoi0JUpCQrXGL7lepg69FurcynpUPaTDLls0WOiNNtDerrGNjXRYjj810YVY1t48+X+Dx/U+jVKc/EorK8h+I0BTqsdqkZy0i4PgtDq4aTRhp39SlNav1KXDdDnyZ8U9VNHRqdZhhYJuB6KlpZI235Sn4kEtjNW6qpasGibnq0WifxO2DlvKpecap/IqsunVLlqVVtR+pZ0MHTpNGs4DeSbkrBVqanlnraUVCOmCwkPqOgFwYdUZvf+rYOZds4rPnfctyZHTHSOmMqzXcKI1x/wBw9kq3VCC5JqnOT4+ZlMVpkuMtYBuLiXu5ibDwWaddt7GqNBLky3SLEue5pc4m23mctyy1JNvc1U4pLYgUGCL7c+SgTCtqajY2piEayo7IdwE/8d6BDa9J4HbaY5H1TA0XQHpR+g4przPVPinXaL9kzDo3tdfkXDauX1bp6vbdwXvLeL9fL9f8E6c9Dyem9KOizasuYNalUbII2TeQe8ELzHTuqyoLwqmzTwdXEK0dzy6lgXMqOw1URUb8O57c5b3Se4jYV7KF3CVNVY7xf7HN8B69Hf6j6ujnNynvTjdxkOVtKIFjHTBHhf6qyVWKWSuNKTeCdQwZKxTvIrc1wtZPY9A6I9FNZoe+I3RmvKdV6tmWmKN8cUI45ZvOrp0ad4DWiSTsXm8zqzwuWUucpyMZiunL9d2oG6s9mZJheoo/9NOVNOeckHWt4vD39cmbuvfHDHNMoEOaOaEBxZOUIAFTphuQ7/okAdgmdXNSQBWU5z+/BTUUQbHuotCt0wIapDupEZFNaBNsj1GXiE04vsLcaKA2gKUVFMUm8DWmpRDnUXQd0SD3LXCrKT08nPurChXj+Yi6w2PqarddzZi9r+AW10oeTOFPpFJyelsdXxh1SS6G7S4hg71GWimss02/SKUZZxn9yrq9KKNO3WOfH4aQA/rdbwXOq3ke256CnaSxxgrcR07rCeop06U/jI62r+Z1vIrBOq5GmNtHvuZ3SOkq1czWqvqH+JxIHIGze4BQUi9QS4IADm3b3tOR+STbY0SKOIDue0bUhmidoRlTDhrmiSJJ2ieO8W8FVnMi5xxFMwLmanWA/E1xH5ez6jzQIXR9HXdJ+x9+hQCLyiyYAHIDcouWCSjklMpHKJ4RM9yjrHoIdborUc6WFrWm8OJkcoBnvUsMi8HpnR3pYcNRFOvTLo/E0y0TmMp1Zm5jNed6r0BXdbxqctLfO3PqWU6uhYIXSyjhce0VKbnUa7YdSqaoc2R+ElhJ1Ta8WIB3gqwsL6xen2ZwfKTw/jvhfuWzrRqJZ2a7lDo7GPIfSxVBwePhrMg03wQL7jebZ7gttSwl4kZ05Yj3T5Xw/n6sshdyxiSyWGAwVLXBMxtyPkrbmylOm1Slv69/8Cp3el5lE2WE6L03ltRjmlnAZ8DxXibi7rUHKlVi1L1N8btNZRosRiqWHZ2nBoGQ2nkNq5dOlVuJ4issoxKbyefdJekzsT2GAtp+Z5r2/R+hxt34tXkzVq6itNPnz/wZsUj+6V6nKOdhlo1w2qwqEquAsM/RDYAw46w9ksgS2UJnZO5MWQ1OhZAsjqOE2xHPcmkBPpYe2V1NEHIJTwhva/j3qayRbQ1+DIzsFLDI6kVeIqsaYuTuF0YHkA+sQ2XBrBvcVYlFbyIvL2RX4jTlIAhrnPP8IgTzPtKtV7GG0BfhZS94qqvSyrOq1raY2EDWJ5l1vJVTv5PgtjZx7ldiMQ+odZ7nOO9xJjluWOc5TeZM0xgorCQMFQJCIAax4ORBvCBhOSBC0MIKlRjd7hcbpv5KLeESiss9CpMseR9FSjTLg8v0w9jMVig+nrhwcGjXLNSo5rSKlh2oM9k2MqfcoXAPQ7uyef37qMiyKNDo2iXGB3ndxKoeW8It2Syy+oYcNyz2naVfGKitimUnIMGqQhwCBARgxrFzDqONzaWu/mbv4iDzySlshot9GYc1Gy5pa4EggXFtrTtacwVhq3KhybKdu5oXF6PFO/wnbs8U6NxGfAqtBxQlDStag1wpOAJ3iRbbwMKF/wBNo30V4nK4f2M9Kp4cuMohY+jVqnXedcn+KfIqdta29tHTBY/QlUq1avw8kQqtB7BZndktWqD7lajNdhRWd+6U9C8xa5eQSWyMyeXqtRjCUsMScvFLAZJtDCjvUkiOSbh8LtLb/f3CkkRciczCEhPBHVgezR8XdYfUJpEHMKNUfC1zu5WKJFyImkcc6m2XllJu9xgnhsUsYW7Et+NzKaR6TUpgOfVN/wCFvib+RVbqxXG5fGhJ87FHiOkFV1mBtMfwiT4n2AVbqyfBdGjFc7lbUeXGXOLjvJJPmq22+SxLHA1IYGrT1hHgkMHQrH4TmEASAUwIWMxMu6tmZsSoN9iSXcmUqQaIGQT4EP1gM08hglaFqa1enAtJvs+E+KhJ7E6a9o3OTTyPoq4l0uDzDpNS/wCpqH94NP8ASG/2qb5KFwTcPox1SkMThxrFurTxVIEBwfsqt3h4vz1uMEo5WUOEsPDNVgML1bQNu07yoxWCcnlksBMQ5AHJiwDqUybgwRlNx3hDWVgXfJc6D0yaDpc0vtFnNHqxZPwn5ik3n0waHcNw0JAOkmnOuqCRqa9gXRcxkHNAE8DnCirTFTWngkrnFPQ0QGMgAblvMY5pIyQ0nyAlaqYzM+Kh4UX2H4k13I/XngjwEL8RIPRw0W+a1KJkcixw1DgeMKagQcifToNGZiM/qp6SDkWGFpg/C0v7gG+JT0lcpE3E1upbNerSw7TlrOGseU3PISoNpEYqUuEZbTHT7B0v2bKuJdsLj1dOebhrf0KDq+RfG2k+XgzOkun+KriGFlBu6k28cXuk94hR8SXmXRt4LnczFeq57i57nPdtc4lzjzJuoZyXpJcCNCAHQgBQEAc5ADSEgAYijNxmMkDQuHqa2eYzSHgiYvC6pL2mCIIHHaq3sTW5LoVy8S2ANpOw7lJSyJrAypWptiTrnheENoMMboqvGMpVMgS0G+WuCwARN8jwUXuicdmj0yo/sHkVCPJbPhnnHSX9oHb5B9R7q2RniSuh2ADqhqkfANVv8zs/Af7lFkoo2gCRIcmGBQEALCBYOhMQsJiB4jDNqNLHiWnMe4OwjMEIEQcJiHU3ijWMz+yqH/3APwu3PHnmgCyITEJCAGliYsEulWv+rYSd5sPPNblE57fmErYjUE16zKQ/dEa3cMz3BSeI8sWHLhZK+r0tw9P9lTdVdsc86rfOT3QFW68Vwiat5Pl4KrH9N8ZUs2p1Td1Eap/MZd4EKiVSUi6NvBdsmeq1HOJc4lzjmXEknmTcqGS7GAFcS1AxmDMiNyQMPCYji1IBQUwF10ANlAHFIAT8QBbM8EDAmSZiPVIkiVgw2Mr8bqDQyKzRQDjJlvnPHYkkSyCxVOmHBskCJcRLnADY0C0mwvYJ4Fljxg9aHOaG6vwsvYcTvm87TnuA1sOHvL4mv0JjW9U2kXduHQOFyB4bNwVUDTV7me6S0pbO4z99xVz4MceS/wCiNDVwzDtcXO8TA/pAUC1F2gZwCAHIAWExCwgRyYhExAcXhW1WFjxIO3aDscDsI3oERdGYp2s6hVP61gkO/wDkZseOOwjemBPTEckAHpbWczDkscWmRdpIPkt1ZtLYwUUnLcwxdNzmcysbNooyQgOQI6boQDq+RQMiYP4ihAyYUMRzkAI3JMY1pUUIcc1ICHjnGDdIENo+yRIIDkgaHYb4vBRGiY/NMRWaLuxxOZJk7TYZ78z4pIGTQey3uUavuFtv/ULLReZ4OoxwlzgfEWVMTTUB6ZHZdyPotJh7mg0D/wCmof5VP/Y1VlyJ6QxyYHIEOTEcEhHKQCIYmcmhFH0hs/CuFj10TtgtMidxgWQxdy8cpCGpAf/Z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48" name="Picture 24" descr="http://www.weltenwanderer-saga.de/wp-content/gallery/entwicklung/unrealscript-tutorial-grundlagen-der-engine-teil-i-klassendiagram-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859" y="1334023"/>
            <a:ext cx="4191000" cy="310641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://www.hard-planet.net/wp-content/uploads/2011/05/half-life-2-episode-2-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531" y="1063925"/>
            <a:ext cx="3509962" cy="280797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545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80860-B360-4E86-AFC4-97211569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42F27-9563-41B1-A789-FE3333982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represents an instance of a game</a:t>
            </a:r>
          </a:p>
          <a:p>
            <a:r>
              <a:rPr lang="en-US" dirty="0"/>
              <a:t>You will implement an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</a:rPr>
              <a:t>Application</a:t>
            </a:r>
            <a:r>
              <a:rPr lang="en-US" sz="2800" dirty="0"/>
              <a:t> </a:t>
            </a:r>
            <a:r>
              <a:rPr lang="en-US" dirty="0"/>
              <a:t>class in Warmup1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190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Most Basic Interface</a:t>
            </a:r>
          </a:p>
        </p:txBody>
      </p:sp>
    </p:spTree>
    <p:extLst>
      <p:ext uri="{BB962C8B-B14F-4D97-AF65-F5344CB8AC3E}">
        <p14:creationId xmlns:p14="http://schemas.microsoft.com/office/powerpoint/2010/main" val="2635822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Management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Engine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7817436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 have an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But how do we build a game around that?</a:t>
            </a:r>
          </a:p>
          <a:p>
            <a:r>
              <a:rPr lang="en-US" dirty="0"/>
              <a:t>Drawing/ticking/event handling is very different depending on what’s going on!</a:t>
            </a:r>
          </a:p>
          <a:p>
            <a:pPr lvl="1"/>
            <a:r>
              <a:rPr lang="en-US" dirty="0"/>
              <a:t>Menu system</a:t>
            </a:r>
          </a:p>
          <a:p>
            <a:pPr lvl="1"/>
            <a:r>
              <a:rPr lang="en-US" dirty="0"/>
              <a:t>The actual game</a:t>
            </a:r>
          </a:p>
          <a:p>
            <a:pPr lvl="1"/>
            <a:r>
              <a:rPr lang="en-US" dirty="0" err="1"/>
              <a:t>Minigames</a:t>
            </a:r>
            <a:r>
              <a:rPr lang="en-US" dirty="0"/>
              <a:t> within game</a:t>
            </a:r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599" y="1103461"/>
            <a:ext cx="2308454" cy="1731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834803"/>
            <a:ext cx="3692562" cy="2075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249" y="1123950"/>
            <a:ext cx="2281137" cy="1710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722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5979"/>
            <a:ext cx="8382000" cy="85725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sz="3600" dirty="0"/>
              <a:t>s within </a:t>
            </a:r>
            <a:r>
              <a:rPr lang="en-US" sz="3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Rather than keeping track of “modes”, separate each “mode” into a dedicated </a:t>
            </a:r>
            <a:r>
              <a:rPr lang="en-US" sz="2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sz="3500" dirty="0">
                <a:solidFill>
                  <a:schemeClr val="accent1"/>
                </a:solidFill>
              </a:rPr>
              <a:t> </a:t>
            </a:r>
            <a:r>
              <a:rPr lang="en-US" dirty="0"/>
              <a:t>subclass</a:t>
            </a:r>
          </a:p>
          <a:p>
            <a:pPr lvl="1"/>
            <a:r>
              <a:rPr lang="en-US" dirty="0" err="1"/>
              <a:t>MenuScreen</a:t>
            </a:r>
            <a:r>
              <a:rPr lang="en-US" dirty="0"/>
              <a:t>, </a:t>
            </a:r>
            <a:r>
              <a:rPr lang="en-US" dirty="0" err="1"/>
              <a:t>GameScreen</a:t>
            </a:r>
            <a:r>
              <a:rPr lang="en-US" dirty="0"/>
              <a:t>, etc.</a:t>
            </a:r>
          </a:p>
          <a:p>
            <a:r>
              <a:rPr lang="en-US" dirty="0"/>
              <a:t>A </a:t>
            </a:r>
            <a:r>
              <a:rPr lang="en-US" sz="2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sz="3500" dirty="0">
                <a:solidFill>
                  <a:schemeClr val="accent1"/>
                </a:solidFill>
              </a:rPr>
              <a:t> </a:t>
            </a:r>
            <a:r>
              <a:rPr lang="en-US" dirty="0"/>
              <a:t>has similar methods to the </a:t>
            </a:r>
            <a:r>
              <a:rPr lang="en-US" sz="2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Application</a:t>
            </a:r>
            <a:endParaRPr lang="en-US" dirty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dirty="0"/>
              <a:t>tick</a:t>
            </a:r>
          </a:p>
          <a:p>
            <a:pPr lvl="1"/>
            <a:r>
              <a:rPr lang="en-US" dirty="0"/>
              <a:t>draw</a:t>
            </a:r>
          </a:p>
          <a:p>
            <a:pPr lvl="1"/>
            <a:r>
              <a:rPr lang="en-US" dirty="0"/>
              <a:t>input event methods</a:t>
            </a:r>
          </a:p>
        </p:txBody>
      </p:sp>
    </p:spTree>
    <p:extLst>
      <p:ext uri="{BB962C8B-B14F-4D97-AF65-F5344CB8AC3E}">
        <p14:creationId xmlns:p14="http://schemas.microsoft.com/office/powerpoint/2010/main" val="98465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track of </a:t>
            </a:r>
            <a:r>
              <a:rPr lang="en-US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Simplest way:</a:t>
            </a:r>
          </a:p>
          <a:p>
            <a:pPr lvl="1"/>
            <a:r>
              <a:rPr lang="en-US" dirty="0"/>
              <a:t>Single </a:t>
            </a:r>
            <a:r>
              <a:rPr lang="en-US" sz="23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 in </a:t>
            </a:r>
            <a:r>
              <a:rPr lang="en-US" sz="23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Application</a:t>
            </a:r>
            <a:r>
              <a:rPr lang="en-US" dirty="0"/>
              <a:t> at a time</a:t>
            </a:r>
          </a:p>
          <a:p>
            <a:pPr lvl="1"/>
            <a:r>
              <a:rPr lang="en-US" sz="23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Application</a:t>
            </a:r>
            <a:r>
              <a:rPr lang="en-US" dirty="0"/>
              <a:t> forwards all events to this screen</a:t>
            </a:r>
          </a:p>
          <a:p>
            <a:r>
              <a:rPr lang="en-US" dirty="0"/>
              <a:t>Alternatively:</a:t>
            </a:r>
          </a:p>
          <a:p>
            <a:pPr lvl="1"/>
            <a:r>
              <a:rPr lang="en-US" dirty="0"/>
              <a:t>Map of </a:t>
            </a:r>
            <a:r>
              <a:rPr lang="en-US" sz="23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 maintained by the </a:t>
            </a:r>
            <a:r>
              <a:rPr lang="en-US" sz="23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Application</a:t>
            </a:r>
            <a:endParaRPr lang="en-US" dirty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sz="21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 can consume events or pass them to a different screen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343400" y="2986503"/>
            <a:ext cx="4321834" cy="1600200"/>
            <a:chOff x="4343400" y="2986503"/>
            <a:chExt cx="4321834" cy="1600200"/>
          </a:xfrm>
        </p:grpSpPr>
        <p:sp>
          <p:nvSpPr>
            <p:cNvPr id="5" name="Parallelogram 4"/>
            <p:cNvSpPr/>
            <p:nvPr/>
          </p:nvSpPr>
          <p:spPr>
            <a:xfrm>
              <a:off x="6226834" y="3630609"/>
              <a:ext cx="2438400" cy="762000"/>
            </a:xfrm>
            <a:prstGeom prst="parallelogram">
              <a:avLst>
                <a:gd name="adj" fmla="val 646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Parallelogram 5"/>
            <p:cNvSpPr/>
            <p:nvPr/>
          </p:nvSpPr>
          <p:spPr>
            <a:xfrm>
              <a:off x="6202392" y="3410276"/>
              <a:ext cx="2438400" cy="762000"/>
            </a:xfrm>
            <a:prstGeom prst="parallelogram">
              <a:avLst>
                <a:gd name="adj" fmla="val 646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699184" y="2986503"/>
              <a:ext cx="609600" cy="1600200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43400" y="3601937"/>
              <a:ext cx="1352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latin typeface="Tw Cen MT" pitchFamily="34" charset="0"/>
                </a:rPr>
                <a:t>Screen map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72200" y="927866"/>
            <a:ext cx="2438400" cy="3007543"/>
            <a:chOff x="6172200" y="927866"/>
            <a:chExt cx="2438400" cy="3007543"/>
          </a:xfrm>
        </p:grpSpPr>
        <p:sp>
          <p:nvSpPr>
            <p:cNvPr id="7" name="Parallelogram 6"/>
            <p:cNvSpPr/>
            <p:nvPr/>
          </p:nvSpPr>
          <p:spPr>
            <a:xfrm>
              <a:off x="6172200" y="3173409"/>
              <a:ext cx="2438400" cy="762000"/>
            </a:xfrm>
            <a:prstGeom prst="parallelogram">
              <a:avLst>
                <a:gd name="adj" fmla="val 646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w Cen MT" pitchFamily="34" charset="0"/>
                </a:rPr>
                <a:t>Game screen</a:t>
              </a:r>
            </a:p>
          </p:txBody>
        </p:sp>
        <p:sp>
          <p:nvSpPr>
            <p:cNvPr id="8" name="Down Arrow 7"/>
            <p:cNvSpPr/>
            <p:nvPr/>
          </p:nvSpPr>
          <p:spPr>
            <a:xfrm>
              <a:off x="7162800" y="1270240"/>
              <a:ext cx="457200" cy="69191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6295126" y="2017862"/>
              <a:ext cx="2301816" cy="457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w Cen MT" pitchFamily="34" charset="0"/>
                </a:rPr>
                <a:t>Application</a:t>
              </a:r>
            </a:p>
          </p:txBody>
        </p:sp>
        <p:sp>
          <p:nvSpPr>
            <p:cNvPr id="12" name="Down Arrow 11"/>
            <p:cNvSpPr/>
            <p:nvPr/>
          </p:nvSpPr>
          <p:spPr>
            <a:xfrm>
              <a:off x="7162800" y="2526800"/>
              <a:ext cx="457200" cy="60165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010400" y="927866"/>
              <a:ext cx="76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w Cen MT" pitchFamily="34" charset="0"/>
                </a:rPr>
                <a:t>Events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64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B35F-AE88-47FC-AF1F-950447DBD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1FA1A-2D57-4AB1-B62E-A9D36DFD6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4648200" cy="35813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For Warmup1, </a:t>
            </a:r>
            <a:r>
              <a:rPr lang="en-US" sz="2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 may</a:t>
            </a:r>
          </a:p>
          <a:p>
            <a:pPr lvl="1"/>
            <a:r>
              <a:rPr lang="en-US" dirty="0"/>
              <a:t>Draw the entire game</a:t>
            </a:r>
          </a:p>
          <a:p>
            <a:pPr lvl="1"/>
            <a:r>
              <a:rPr lang="en-US" dirty="0"/>
              <a:t>Handle all of the game logic</a:t>
            </a:r>
          </a:p>
          <a:p>
            <a:r>
              <a:rPr lang="en-US" dirty="0"/>
              <a:t>In general, </a:t>
            </a:r>
            <a:r>
              <a:rPr lang="en-US" sz="24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Screen</a:t>
            </a:r>
            <a:r>
              <a:rPr lang="en-US" dirty="0"/>
              <a:t>s shouldn’t do this</a:t>
            </a:r>
          </a:p>
          <a:p>
            <a:pPr lvl="1"/>
            <a:r>
              <a:rPr lang="en-US" dirty="0"/>
              <a:t>Results in serious spaghetti code</a:t>
            </a:r>
          </a:p>
          <a:p>
            <a:r>
              <a:rPr lang="en-US" dirty="0"/>
              <a:t>Solution: </a:t>
            </a:r>
            <a:r>
              <a:rPr lang="en-US" sz="2400" dirty="0" err="1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GameWorld</a:t>
            </a:r>
            <a:endParaRPr lang="en-US" sz="2400" dirty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dirty="0"/>
              <a:t>Covered next week…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3F2DB8-FC7C-4452-8498-51DC0AB94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063229"/>
            <a:ext cx="355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912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Application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17860471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Camera and Graphics</a:t>
            </a:r>
          </a:p>
        </p:txBody>
      </p:sp>
    </p:spTree>
    <p:extLst>
      <p:ext uri="{BB962C8B-B14F-4D97-AF65-F5344CB8AC3E}">
        <p14:creationId xmlns:p14="http://schemas.microsoft.com/office/powerpoint/2010/main" val="38995144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7750"/>
            <a:ext cx="3733800" cy="3581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Physical camera will render a “film” – a 2D representation of the 3D space</a:t>
            </a:r>
          </a:p>
          <a:p>
            <a:r>
              <a:rPr lang="en-US" dirty="0"/>
              <a:t>For virtual cameras, goal is similar</a:t>
            </a:r>
          </a:p>
          <a:p>
            <a:pPr lvl="1"/>
            <a:r>
              <a:rPr lang="en-US" dirty="0"/>
              <a:t>Render by squashing view volume (or frustum) onto 2D plane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200150"/>
            <a:ext cx="4507129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1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Useful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C++</a:t>
            </a:r>
          </a:p>
          <a:p>
            <a:r>
              <a:rPr lang="en-US" dirty="0"/>
              <a:t>Graphics/OpenGL</a:t>
            </a:r>
          </a:p>
          <a:p>
            <a:r>
              <a:rPr lang="en-US" dirty="0"/>
              <a:t>Basic vector math</a:t>
            </a:r>
          </a:p>
        </p:txBody>
      </p:sp>
      <p:pic>
        <p:nvPicPr>
          <p:cNvPr id="2054" name="Picture 6" descr="https://encrypted-tbn0.gstatic.com/images?q=tbn:ANd9GcTrfefi56vfRIjxDjYBqHNTeDYhb0sNkCFub7huCk06cG3QWDHCu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047750"/>
            <a:ext cx="1777312" cy="186658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encrypted-tbn2.gstatic.com/images?q=tbn:ANd9GcSZrRMrS4r-ceXeFZo6mrqN9s_LdvOfu20Eah_RsX4XoxIkVyqyAtiOVbO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105150"/>
            <a:ext cx="2456162" cy="106601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01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Cameras in 3D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4686300" cy="3394472"/>
          </a:xfrm>
        </p:spPr>
        <p:txBody>
          <a:bodyPr>
            <a:normAutofit/>
          </a:bodyPr>
          <a:lstStyle/>
          <a:p>
            <a:r>
              <a:rPr lang="en-US" dirty="0"/>
              <a:t>Camera is not very useful unless we know</a:t>
            </a:r>
          </a:p>
          <a:p>
            <a:pPr lvl="1"/>
            <a:r>
              <a:rPr lang="en-US" dirty="0"/>
              <a:t>Where it is (position)</a:t>
            </a:r>
          </a:p>
          <a:p>
            <a:pPr lvl="1"/>
            <a:r>
              <a:rPr lang="en-US" dirty="0"/>
              <a:t>What its orientation is (pitch, roll, yaw)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C1A743-11DB-4257-80AB-4287F2DE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971550"/>
            <a:ext cx="4238236" cy="317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3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4038600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Yaw</a:t>
            </a:r>
          </a:p>
          <a:p>
            <a:pPr lvl="1"/>
            <a:r>
              <a:rPr lang="en-US" dirty="0"/>
              <a:t>Stick a pin in the top of the camera and rotate it around it by this angle</a:t>
            </a:r>
          </a:p>
          <a:p>
            <a:r>
              <a:rPr lang="en-US" dirty="0"/>
              <a:t>Pitch</a:t>
            </a:r>
          </a:p>
          <a:p>
            <a:pPr lvl="1"/>
            <a:r>
              <a:rPr lang="en-US" dirty="0"/>
              <a:t>The camera looking up and looking down by this angle</a:t>
            </a:r>
          </a:p>
          <a:p>
            <a:r>
              <a:rPr lang="en-US" dirty="0"/>
              <a:t>Roll</a:t>
            </a:r>
          </a:p>
          <a:p>
            <a:pPr lvl="1"/>
            <a:r>
              <a:rPr lang="en-US" dirty="0"/>
              <a:t>Only really used in flight simulators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3EA475-5834-44C4-9274-2BE6A2187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97" y="1352550"/>
            <a:ext cx="448146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7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dirty="0"/>
              <a:t>Alternatively…</a:t>
            </a:r>
          </a:p>
          <a:p>
            <a:r>
              <a:rPr lang="en-US" dirty="0"/>
              <a:t>Specify direction the camera is facing as a vector</a:t>
            </a:r>
          </a:p>
          <a:p>
            <a:pPr lvl="1"/>
            <a:r>
              <a:rPr lang="en-US" dirty="0"/>
              <a:t>Called </a:t>
            </a:r>
            <a:r>
              <a:rPr lang="en-US"/>
              <a:t>the “look</a:t>
            </a:r>
            <a:r>
              <a:rPr lang="en-US" dirty="0"/>
              <a:t> vector”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17883-096F-4CC9-99AB-C2D6856266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203325"/>
            <a:ext cx="4712692" cy="27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32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44577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Position of camera in the world</a:t>
            </a:r>
          </a:p>
          <a:p>
            <a:r>
              <a:rPr lang="en-US" dirty="0"/>
              <a:t>For Warmup 1, in order to achieve first person…</a:t>
            </a:r>
          </a:p>
          <a:p>
            <a:pPr lvl="1"/>
            <a:r>
              <a:rPr lang="en-US" dirty="0"/>
              <a:t>Make camera position same as player position</a:t>
            </a:r>
          </a:p>
          <a:p>
            <a:pPr lvl="1"/>
            <a:r>
              <a:rPr lang="en-US" dirty="0"/>
              <a:t>Update camera position to make the same as player position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B63D9-99FC-4CEC-AE32-6FAE16BE10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52550"/>
            <a:ext cx="4332487" cy="243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1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Camera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4457700" cy="3394472"/>
          </a:xfrm>
        </p:spPr>
        <p:txBody>
          <a:bodyPr>
            <a:normAutofit/>
          </a:bodyPr>
          <a:lstStyle/>
          <a:p>
            <a:r>
              <a:rPr lang="en-US" dirty="0"/>
              <a:t>Field of view angle</a:t>
            </a:r>
          </a:p>
          <a:p>
            <a:pPr lvl="1"/>
            <a:r>
              <a:rPr lang="en-US" dirty="0"/>
              <a:t>How wide is the view volume?</a:t>
            </a:r>
          </a:p>
          <a:p>
            <a:r>
              <a:rPr lang="en-US" dirty="0"/>
              <a:t>Aspect ratio</a:t>
            </a:r>
          </a:p>
          <a:p>
            <a:pPr lvl="1"/>
            <a:r>
              <a:rPr lang="en-US" dirty="0"/>
              <a:t>Ratio of the width of screen to the height of the screen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E865A-E8E7-4370-B795-7C358E780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276350"/>
            <a:ext cx="3131735" cy="2590799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6148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Camera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onsolas" pitchFamily="49" charset="0"/>
              </a:rPr>
              <a:t>Default Camera class provided</a:t>
            </a:r>
          </a:p>
          <a:p>
            <a:pPr lvl="1"/>
            <a:r>
              <a:rPr lang="en-US" dirty="0" err="1">
                <a:cs typeface="Consolas" pitchFamily="49" charset="0"/>
              </a:rPr>
              <a:t>src</a:t>
            </a:r>
            <a:r>
              <a:rPr lang="en-US" dirty="0">
                <a:cs typeface="Consolas" pitchFamily="49" charset="0"/>
              </a:rPr>
              <a:t>/engine/graphics/</a:t>
            </a:r>
            <a:r>
              <a:rPr lang="en-US" dirty="0" err="1">
                <a:cs typeface="Consolas" pitchFamily="49" charset="0"/>
              </a:rPr>
              <a:t>Camera.h</a:t>
            </a:r>
            <a:r>
              <a:rPr lang="en-US" dirty="0">
                <a:cs typeface="Consolas" pitchFamily="49" charset="0"/>
              </a:rPr>
              <a:t>(</a:t>
            </a:r>
            <a:r>
              <a:rPr lang="en-US" dirty="0" err="1">
                <a:cs typeface="Consolas" pitchFamily="49" charset="0"/>
              </a:rPr>
              <a:t>cpp</a:t>
            </a:r>
            <a:r>
              <a:rPr lang="en-US" dirty="0">
                <a:cs typeface="Consolas" pitchFamily="49" charset="0"/>
              </a:rPr>
              <a:t>)</a:t>
            </a:r>
          </a:p>
          <a:p>
            <a:r>
              <a:rPr lang="en-US" dirty="0">
                <a:cs typeface="Consolas" pitchFamily="49" charset="0"/>
              </a:rPr>
              <a:t>Allows you to specify all of the above attributes</a:t>
            </a:r>
          </a:p>
          <a:p>
            <a:pPr lvl="1"/>
            <a:r>
              <a:rPr lang="en-US" dirty="0">
                <a:cs typeface="Consolas" pitchFamily="49" charset="0"/>
              </a:rPr>
              <a:t>Most likely will only modify position, pitch, yaw</a:t>
            </a:r>
          </a:p>
        </p:txBody>
      </p:sp>
    </p:spTree>
    <p:extLst>
      <p:ext uri="{BB962C8B-B14F-4D97-AF65-F5344CB8AC3E}">
        <p14:creationId xmlns:p14="http://schemas.microsoft.com/office/powerpoint/2010/main" val="367870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Person Camera</a:t>
            </a:r>
          </a:p>
        </p:txBody>
      </p:sp>
    </p:spTree>
    <p:extLst>
      <p:ext uri="{BB962C8B-B14F-4D97-AF65-F5344CB8AC3E}">
        <p14:creationId xmlns:p14="http://schemas.microsoft.com/office/powerpoint/2010/main" val="19873709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Graphics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Camera and Graphics</a:t>
            </a:r>
          </a:p>
        </p:txBody>
      </p:sp>
    </p:spTree>
    <p:extLst>
      <p:ext uri="{BB962C8B-B14F-4D97-AF65-F5344CB8AC3E}">
        <p14:creationId xmlns:p14="http://schemas.microsoft.com/office/powerpoint/2010/main" val="40019331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Certain graphics calls are common to many games</a:t>
            </a:r>
          </a:p>
          <a:p>
            <a:pPr lvl="1"/>
            <a:r>
              <a:rPr lang="en-US" dirty="0"/>
              <a:t>Setting up a camera</a:t>
            </a:r>
          </a:p>
          <a:p>
            <a:pPr lvl="1"/>
            <a:r>
              <a:rPr lang="en-US" dirty="0"/>
              <a:t>Drawing shapes</a:t>
            </a:r>
          </a:p>
          <a:p>
            <a:pPr lvl="1"/>
            <a:r>
              <a:rPr lang="en-US" dirty="0"/>
              <a:t>Setting material properties for shapes</a:t>
            </a:r>
          </a:p>
          <a:p>
            <a:pPr lvl="1"/>
            <a:r>
              <a:rPr lang="en-US" dirty="0"/>
              <a:t>Drawing text</a:t>
            </a:r>
          </a:p>
          <a:p>
            <a:r>
              <a:rPr lang="en-US" dirty="0"/>
              <a:t>We can store all of our shapes, materials, fonts, etc. in one centralized object</a:t>
            </a:r>
          </a:p>
          <a:p>
            <a:pPr lvl="1"/>
            <a:r>
              <a:rPr lang="en-US" dirty="0"/>
              <a:t>Helps us not load them into memory more than once</a:t>
            </a:r>
          </a:p>
          <a:p>
            <a:pPr lvl="1"/>
            <a:r>
              <a:rPr lang="en-US" dirty="0"/>
              <a:t>Helps us keep track of them and delete them</a:t>
            </a:r>
          </a:p>
          <a:p>
            <a:r>
              <a:rPr lang="en-US" dirty="0"/>
              <a:t>Encapsulated in a “Graphics” object</a:t>
            </a:r>
          </a:p>
        </p:txBody>
      </p:sp>
    </p:spTree>
    <p:extLst>
      <p:ext uri="{BB962C8B-B14F-4D97-AF65-F5344CB8AC3E}">
        <p14:creationId xmlns:p14="http://schemas.microsoft.com/office/powerpoint/2010/main" val="187297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Object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Default Graphics object provided</a:t>
            </a:r>
          </a:p>
          <a:p>
            <a:pPr lvl="1"/>
            <a:r>
              <a:rPr lang="en-US" dirty="0" err="1"/>
              <a:t>src</a:t>
            </a:r>
            <a:r>
              <a:rPr lang="en-US" dirty="0"/>
              <a:t>/engine/graphics/</a:t>
            </a:r>
            <a:r>
              <a:rPr lang="en-US" dirty="0" err="1"/>
              <a:t>Graphics.h</a:t>
            </a:r>
            <a:r>
              <a:rPr lang="en-US" dirty="0"/>
              <a:t>(</a:t>
            </a:r>
            <a:r>
              <a:rPr lang="en-US" dirty="0" err="1"/>
              <a:t>cpp</a:t>
            </a:r>
            <a:r>
              <a:rPr lang="en-US" dirty="0"/>
              <a:t>)</a:t>
            </a:r>
          </a:p>
          <a:p>
            <a:r>
              <a:rPr lang="en-US" dirty="0"/>
              <a:t>Methods for …</a:t>
            </a:r>
          </a:p>
          <a:p>
            <a:pPr lvl="1"/>
            <a:r>
              <a:rPr lang="en-US" dirty="0"/>
              <a:t>Setting the active camera</a:t>
            </a:r>
          </a:p>
          <a:p>
            <a:pPr lvl="2"/>
            <a:r>
              <a:rPr lang="en-US" dirty="0"/>
              <a:t>This camera will be used for rendering</a:t>
            </a:r>
          </a:p>
          <a:p>
            <a:pPr lvl="1"/>
            <a:r>
              <a:rPr lang="en-US" dirty="0"/>
              <a:t>Drawing shapes</a:t>
            </a:r>
          </a:p>
          <a:p>
            <a:pPr lvl="2"/>
            <a:r>
              <a:rPr lang="en-US" dirty="0"/>
              <a:t>Rectangles (quads), cylinders, and spheres for now</a:t>
            </a:r>
          </a:p>
          <a:p>
            <a:pPr lvl="1"/>
            <a:r>
              <a:rPr lang="en-US" dirty="0"/>
              <a:t>Setting materials</a:t>
            </a:r>
          </a:p>
          <a:p>
            <a:pPr lvl="2"/>
            <a:r>
              <a:rPr lang="en-US" dirty="0"/>
              <a:t>Change color, texture, lighting of shapes</a:t>
            </a:r>
          </a:p>
          <a:p>
            <a:pPr lvl="1"/>
            <a:r>
              <a:rPr lang="en-US" dirty="0"/>
              <a:t>More!</a:t>
            </a:r>
          </a:p>
        </p:txBody>
      </p:sp>
    </p:spTree>
    <p:extLst>
      <p:ext uri="{BB962C8B-B14F-4D97-AF65-F5344CB8AC3E}">
        <p14:creationId xmlns:p14="http://schemas.microsoft.com/office/powerpoint/2010/main" val="277272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4393429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Classes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src</a:t>
            </a:r>
            <a:r>
              <a:rPr lang="en-US" dirty="0"/>
              <a:t>/graphics/</a:t>
            </a:r>
            <a:r>
              <a:rPr lang="en-US" dirty="0" err="1"/>
              <a:t>Shape.h</a:t>
            </a:r>
            <a:r>
              <a:rPr lang="en-US" dirty="0"/>
              <a:t>(</a:t>
            </a:r>
            <a:r>
              <a:rPr lang="en-US" dirty="0" err="1"/>
              <a:t>cpp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Describes the geometry of a shape</a:t>
            </a:r>
          </a:p>
          <a:p>
            <a:r>
              <a:rPr lang="en-US" dirty="0" err="1"/>
              <a:t>src</a:t>
            </a:r>
            <a:r>
              <a:rPr lang="en-US" dirty="0"/>
              <a:t>/graphics/</a:t>
            </a:r>
            <a:r>
              <a:rPr lang="en-US" dirty="0" err="1"/>
              <a:t>Material.h</a:t>
            </a:r>
            <a:r>
              <a:rPr lang="en-US" dirty="0"/>
              <a:t>(</a:t>
            </a:r>
            <a:r>
              <a:rPr lang="en-US" dirty="0" err="1"/>
              <a:t>cpp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Describes material properties of a shape</a:t>
            </a:r>
          </a:p>
          <a:p>
            <a:r>
              <a:rPr lang="en-US" dirty="0"/>
              <a:t>More!</a:t>
            </a:r>
          </a:p>
        </p:txBody>
      </p:sp>
    </p:spTree>
    <p:extLst>
      <p:ext uri="{BB962C8B-B14F-4D97-AF65-F5344CB8AC3E}">
        <p14:creationId xmlns:p14="http://schemas.microsoft.com/office/powerpoint/2010/main" val="255688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it Yourself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0150"/>
            <a:ext cx="4648200" cy="3581399"/>
          </a:xfrm>
        </p:spPr>
        <p:txBody>
          <a:bodyPr>
            <a:normAutofit/>
          </a:bodyPr>
          <a:lstStyle/>
          <a:p>
            <a:r>
              <a:rPr lang="en-US" dirty="0"/>
              <a:t>Feel free to modify graphics support code!</a:t>
            </a:r>
          </a:p>
          <a:p>
            <a:r>
              <a:rPr lang="en-US" dirty="0"/>
              <a:t>Feel free to write your own graphics code!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88A734-EA7C-423A-8E0A-DF9D65E4EE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971550"/>
            <a:ext cx="3914052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7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Graphics</a:t>
            </a:r>
          </a:p>
        </p:txBody>
      </p:sp>
    </p:spTree>
    <p:extLst>
      <p:ext uri="{BB962C8B-B14F-4D97-AF65-F5344CB8AC3E}">
        <p14:creationId xmlns:p14="http://schemas.microsoft.com/office/powerpoint/2010/main" val="387160401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 Movement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Controls</a:t>
            </a:r>
          </a:p>
        </p:txBody>
      </p:sp>
    </p:spTree>
    <p:extLst>
      <p:ext uri="{BB962C8B-B14F-4D97-AF65-F5344CB8AC3E}">
        <p14:creationId xmlns:p14="http://schemas.microsoft.com/office/powerpoint/2010/main" val="183165592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360209" y="1504950"/>
            <a:ext cx="1676400" cy="18371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Different game engines define 3D coordinate systems differently</a:t>
            </a:r>
          </a:p>
          <a:p>
            <a:r>
              <a:rPr lang="en-US" dirty="0"/>
              <a:t>Most commonly:</a:t>
            </a:r>
          </a:p>
          <a:p>
            <a:r>
              <a:rPr lang="en-US" dirty="0"/>
              <a:t>“Horizontal plane”</a:t>
            </a:r>
          </a:p>
          <a:p>
            <a:pPr lvl="1"/>
            <a:r>
              <a:rPr lang="en-US" dirty="0"/>
              <a:t>Plane parallel to the ground (the </a:t>
            </a:r>
            <a:r>
              <a:rPr lang="en-US" dirty="0" err="1"/>
              <a:t>xz</a:t>
            </a:r>
            <a:r>
              <a:rPr lang="en-US" dirty="0"/>
              <a:t>-plane)</a:t>
            </a:r>
          </a:p>
          <a:p>
            <a:r>
              <a:rPr lang="en-US" dirty="0"/>
              <a:t>“Up-axis”</a:t>
            </a:r>
          </a:p>
          <a:p>
            <a:pPr lvl="1"/>
            <a:r>
              <a:rPr lang="en-US" dirty="0"/>
              <a:t>Axis perpendicular to horizontal plane (the y-axis)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041E553-5C18-4112-989A-238053710705}"/>
              </a:ext>
            </a:extLst>
          </p:cNvPr>
          <p:cNvGrpSpPr/>
          <p:nvPr/>
        </p:nvGrpSpPr>
        <p:grpSpPr>
          <a:xfrm>
            <a:off x="5715000" y="1657350"/>
            <a:ext cx="1271406" cy="1417411"/>
            <a:chOff x="7305488" y="1033617"/>
            <a:chExt cx="1707296" cy="1577749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6C79267-BF1E-42F2-BCCA-77EA17E25B18}"/>
                </a:ext>
              </a:extLst>
            </p:cNvPr>
            <p:cNvCxnSpPr/>
            <p:nvPr/>
          </p:nvCxnSpPr>
          <p:spPr>
            <a:xfrm>
              <a:off x="7810500" y="2072640"/>
              <a:ext cx="875658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5AE36D7-990D-47BF-A43B-A9F7BD772BE7}"/>
                </a:ext>
              </a:extLst>
            </p:cNvPr>
            <p:cNvCxnSpPr/>
            <p:nvPr/>
          </p:nvCxnSpPr>
          <p:spPr>
            <a:xfrm flipH="1" flipV="1">
              <a:off x="7795609" y="1200150"/>
              <a:ext cx="14891" cy="87249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D176D1B-C9F7-44A1-894B-9D25253AABA3}"/>
                </a:ext>
              </a:extLst>
            </p:cNvPr>
            <p:cNvCxnSpPr/>
            <p:nvPr/>
          </p:nvCxnSpPr>
          <p:spPr>
            <a:xfrm flipH="1">
              <a:off x="7305488" y="2072640"/>
              <a:ext cx="505012" cy="42291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5904BA7-193D-4AFA-A2FA-EC35CF29B907}"/>
                </a:ext>
              </a:extLst>
            </p:cNvPr>
            <p:cNvSpPr txBox="1"/>
            <p:nvPr/>
          </p:nvSpPr>
          <p:spPr>
            <a:xfrm>
              <a:off x="7440355" y="2200255"/>
              <a:ext cx="370675" cy="411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z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D03FB26-50AB-4BB0-A764-81BC9F82A9DC}"/>
                </a:ext>
              </a:extLst>
            </p:cNvPr>
            <p:cNvSpPr txBox="1"/>
            <p:nvPr/>
          </p:nvSpPr>
          <p:spPr>
            <a:xfrm>
              <a:off x="8631347" y="1887974"/>
              <a:ext cx="381437" cy="411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B202700-DA02-408A-B0F9-764A1D8AF442}"/>
                </a:ext>
              </a:extLst>
            </p:cNvPr>
            <p:cNvSpPr txBox="1"/>
            <p:nvPr/>
          </p:nvSpPr>
          <p:spPr>
            <a:xfrm>
              <a:off x="7806138" y="1033617"/>
              <a:ext cx="387896" cy="411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134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uiExpand="1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Movement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Keep track of your player position</a:t>
            </a:r>
            <a:endParaRPr lang="en-US" i="1" dirty="0"/>
          </a:p>
          <a:p>
            <a:r>
              <a:rPr lang="en-US" dirty="0"/>
              <a:t>Forward movement:</a:t>
            </a:r>
          </a:p>
          <a:p>
            <a:pPr lvl="1"/>
            <a:r>
              <a:rPr lang="en-US" dirty="0"/>
              <a:t>Use the horizontal component of the look vector</a:t>
            </a:r>
          </a:p>
          <a:p>
            <a:pPr lvl="1"/>
            <a:r>
              <a:rPr lang="en-US" i="1" dirty="0" err="1"/>
              <a:t>forward_speed</a:t>
            </a:r>
            <a:r>
              <a:rPr lang="en-US" i="1" dirty="0"/>
              <a:t> = some positive constant</a:t>
            </a:r>
          </a:p>
          <a:p>
            <a:pPr lvl="1"/>
            <a:r>
              <a:rPr lang="en-US" i="1" dirty="0" err="1"/>
              <a:t>dir</a:t>
            </a:r>
            <a:r>
              <a:rPr lang="en-US" i="1" dirty="0"/>
              <a:t> = normalize(</a:t>
            </a:r>
            <a:r>
              <a:rPr lang="en-US" i="1" dirty="0" err="1"/>
              <a:t>look.x</a:t>
            </a:r>
            <a:r>
              <a:rPr lang="en-US" i="1" dirty="0"/>
              <a:t>, 0, </a:t>
            </a:r>
            <a:r>
              <a:rPr lang="en-US" i="1" dirty="0" err="1"/>
              <a:t>look.y</a:t>
            </a:r>
            <a:r>
              <a:rPr lang="en-US" i="1" dirty="0"/>
              <a:t>)</a:t>
            </a:r>
            <a:endParaRPr lang="en-US" dirty="0"/>
          </a:p>
          <a:p>
            <a:pPr lvl="1"/>
            <a:r>
              <a:rPr lang="en-US" i="1" dirty="0" err="1"/>
              <a:t>pos</a:t>
            </a:r>
            <a:r>
              <a:rPr lang="en-US" i="1" dirty="0"/>
              <a:t> = </a:t>
            </a:r>
            <a:r>
              <a:rPr lang="en-US" i="1" dirty="0" err="1"/>
              <a:t>pos</a:t>
            </a:r>
            <a:r>
              <a:rPr lang="en-US" i="1" dirty="0"/>
              <a:t> + </a:t>
            </a:r>
            <a:r>
              <a:rPr lang="en-US" i="1" dirty="0" err="1"/>
              <a:t>forward_speed</a:t>
            </a:r>
            <a:r>
              <a:rPr lang="en-US" i="1" dirty="0"/>
              <a:t> * </a:t>
            </a:r>
            <a:r>
              <a:rPr lang="en-US" i="1" dirty="0" err="1"/>
              <a:t>dir</a:t>
            </a:r>
            <a:endParaRPr lang="en-US" i="1" dirty="0"/>
          </a:p>
          <a:p>
            <a:r>
              <a:rPr lang="en-US" dirty="0"/>
              <a:t>Strafing</a:t>
            </a:r>
          </a:p>
          <a:p>
            <a:pPr lvl="1"/>
            <a:r>
              <a:rPr lang="en-US" dirty="0"/>
              <a:t>Use the perpendicular of the horizontal direction</a:t>
            </a:r>
          </a:p>
          <a:p>
            <a:pPr lvl="1"/>
            <a:r>
              <a:rPr lang="en-US" i="1" dirty="0" err="1"/>
              <a:t>sideways_speed</a:t>
            </a:r>
            <a:r>
              <a:rPr lang="en-US" i="1" dirty="0"/>
              <a:t> = some positive constant</a:t>
            </a:r>
          </a:p>
          <a:p>
            <a:pPr lvl="1"/>
            <a:r>
              <a:rPr lang="en-US" i="1" dirty="0" err="1"/>
              <a:t>perp</a:t>
            </a:r>
            <a:r>
              <a:rPr lang="en-US" i="1" dirty="0"/>
              <a:t> = normalize(</a:t>
            </a:r>
            <a:r>
              <a:rPr lang="en-US" i="1" dirty="0" err="1"/>
              <a:t>dir.z</a:t>
            </a:r>
            <a:r>
              <a:rPr lang="en-US" i="1" dirty="0"/>
              <a:t>, 0, -</a:t>
            </a:r>
            <a:r>
              <a:rPr lang="en-US" i="1" dirty="0" err="1"/>
              <a:t>dir.x</a:t>
            </a:r>
            <a:r>
              <a:rPr lang="en-US" i="1" dirty="0"/>
              <a:t>)</a:t>
            </a:r>
          </a:p>
          <a:p>
            <a:pPr lvl="1"/>
            <a:r>
              <a:rPr lang="en-US" i="1" dirty="0" err="1"/>
              <a:t>pos</a:t>
            </a:r>
            <a:r>
              <a:rPr lang="en-US" i="1" dirty="0"/>
              <a:t> = </a:t>
            </a:r>
            <a:r>
              <a:rPr lang="en-US" i="1" dirty="0" err="1"/>
              <a:t>pos</a:t>
            </a:r>
            <a:r>
              <a:rPr lang="en-US" i="1" dirty="0"/>
              <a:t> + </a:t>
            </a:r>
            <a:r>
              <a:rPr lang="en-US" i="1" dirty="0" err="1"/>
              <a:t>sideways_speed</a:t>
            </a:r>
            <a:r>
              <a:rPr lang="en-US" i="1" dirty="0"/>
              <a:t> * </a:t>
            </a:r>
            <a:r>
              <a:rPr lang="en-US" i="1" dirty="0" err="1"/>
              <a:t>perp</a:t>
            </a:r>
            <a:endParaRPr lang="en-US" i="1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83397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Movement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Keep track of the player’s vertical position and velocity</a:t>
            </a:r>
          </a:p>
          <a:p>
            <a:r>
              <a:rPr lang="en-US" dirty="0"/>
              <a:t>Jump</a:t>
            </a:r>
          </a:p>
          <a:p>
            <a:pPr lvl="1"/>
            <a:r>
              <a:rPr lang="en-US" dirty="0"/>
              <a:t>Assign some positive velocity when the player jumps</a:t>
            </a:r>
          </a:p>
          <a:p>
            <a:pPr lvl="1"/>
            <a:r>
              <a:rPr lang="en-US" dirty="0"/>
              <a:t>Make sure the player is on the ground (</a:t>
            </a:r>
            <a:r>
              <a:rPr lang="en-US" i="1" dirty="0" err="1"/>
              <a:t>pos.y</a:t>
            </a:r>
            <a:r>
              <a:rPr lang="en-US" i="1" dirty="0"/>
              <a:t> == 0</a:t>
            </a:r>
            <a:r>
              <a:rPr lang="en-US" dirty="0"/>
              <a:t>) before jumping</a:t>
            </a:r>
          </a:p>
          <a:p>
            <a:r>
              <a:rPr lang="en-US" dirty="0"/>
              <a:t>Apply gravitational acceleration each tick</a:t>
            </a:r>
          </a:p>
          <a:p>
            <a:pPr lvl="1"/>
            <a:r>
              <a:rPr lang="en-US" i="1" dirty="0" err="1"/>
              <a:t>dt</a:t>
            </a:r>
            <a:r>
              <a:rPr lang="en-US" i="1" dirty="0"/>
              <a:t> = time since last tick</a:t>
            </a:r>
          </a:p>
          <a:p>
            <a:pPr lvl="1"/>
            <a:r>
              <a:rPr lang="en-US" i="1" dirty="0"/>
              <a:t>g = some negative constant</a:t>
            </a:r>
          </a:p>
          <a:p>
            <a:pPr lvl="1"/>
            <a:r>
              <a:rPr lang="en-US" i="1" dirty="0"/>
              <a:t>velocity = velocity + g * </a:t>
            </a:r>
            <a:r>
              <a:rPr lang="en-US" i="1" dirty="0" err="1"/>
              <a:t>dt</a:t>
            </a:r>
            <a:endParaRPr lang="en-US" i="1" dirty="0"/>
          </a:p>
          <a:p>
            <a:pPr lvl="1"/>
            <a:r>
              <a:rPr lang="en-US" i="1" dirty="0" err="1"/>
              <a:t>pos.y</a:t>
            </a:r>
            <a:r>
              <a:rPr lang="en-US" i="1" dirty="0"/>
              <a:t> = </a:t>
            </a:r>
            <a:r>
              <a:rPr lang="en-US" i="1" dirty="0" err="1"/>
              <a:t>pos.y</a:t>
            </a:r>
            <a:r>
              <a:rPr lang="en-US" i="1" dirty="0"/>
              <a:t> + velocity</a:t>
            </a:r>
          </a:p>
          <a:p>
            <a:r>
              <a:rPr lang="en-US" dirty="0"/>
              <a:t>Collision with ground</a:t>
            </a:r>
          </a:p>
          <a:p>
            <a:pPr lvl="1"/>
            <a:r>
              <a:rPr lang="en-US" dirty="0"/>
              <a:t>After moving the player, set </a:t>
            </a:r>
            <a:r>
              <a:rPr lang="en-US" i="1" dirty="0" err="1"/>
              <a:t>pos.y</a:t>
            </a:r>
            <a:r>
              <a:rPr lang="en-US" i="1" dirty="0"/>
              <a:t> = max(</a:t>
            </a:r>
            <a:r>
              <a:rPr lang="en-US" i="1" dirty="0" err="1"/>
              <a:t>pos.y</a:t>
            </a:r>
            <a:r>
              <a:rPr lang="en-US" i="1" dirty="0"/>
              <a:t>, 0)</a:t>
            </a:r>
            <a:endParaRPr lang="en-US" dirty="0"/>
          </a:p>
          <a:p>
            <a:pPr lvl="1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172511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Cs195u Support Code</a:t>
            </a:r>
          </a:p>
        </p:txBody>
      </p:sp>
    </p:spTree>
    <p:extLst>
      <p:ext uri="{BB962C8B-B14F-4D97-AF65-F5344CB8AC3E}">
        <p14:creationId xmlns:p14="http://schemas.microsoft.com/office/powerpoint/2010/main" val="12926770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Code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9635"/>
            <a:ext cx="4343400" cy="3394472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Qt</a:t>
            </a:r>
            <a:r>
              <a:rPr lang="en-US" dirty="0"/>
              <a:t> Framework</a:t>
            </a:r>
          </a:p>
          <a:p>
            <a:pPr lvl="1"/>
            <a:r>
              <a:rPr lang="en-US" dirty="0"/>
              <a:t>main.cpp – starts up program, toggles </a:t>
            </a:r>
            <a:r>
              <a:rPr lang="en-US" dirty="0" err="1"/>
              <a:t>fullscreen</a:t>
            </a:r>
            <a:endParaRPr lang="en-US" dirty="0"/>
          </a:p>
          <a:p>
            <a:pPr lvl="1"/>
            <a:r>
              <a:rPr lang="en-US" dirty="0" err="1"/>
              <a:t>mainwindow.h</a:t>
            </a:r>
            <a:r>
              <a:rPr lang="en-US" dirty="0"/>
              <a:t>/.</a:t>
            </a:r>
            <a:r>
              <a:rPr lang="en-US" dirty="0" err="1"/>
              <a:t>ui</a:t>
            </a:r>
            <a:r>
              <a:rPr lang="en-US" dirty="0"/>
              <a:t>/.</a:t>
            </a:r>
            <a:r>
              <a:rPr lang="en-US" dirty="0" err="1"/>
              <a:t>cpp</a:t>
            </a:r>
            <a:r>
              <a:rPr lang="en-US" dirty="0"/>
              <a:t> – sets up window</a:t>
            </a:r>
          </a:p>
          <a:p>
            <a:pPr lvl="1"/>
            <a:r>
              <a:rPr lang="en-US" dirty="0" err="1"/>
              <a:t>view.h</a:t>
            </a:r>
            <a:r>
              <a:rPr lang="en-US" dirty="0"/>
              <a:t>/.</a:t>
            </a:r>
            <a:r>
              <a:rPr lang="en-US" dirty="0" err="1"/>
              <a:t>cpp</a:t>
            </a:r>
            <a:r>
              <a:rPr lang="en-US" dirty="0"/>
              <a:t> – basic even framework, where your Application class should reside</a:t>
            </a:r>
          </a:p>
          <a:p>
            <a:r>
              <a:rPr lang="en-US" dirty="0"/>
              <a:t>Vector math – </a:t>
            </a:r>
            <a:r>
              <a:rPr lang="en-US" dirty="0" err="1"/>
              <a:t>glm</a:t>
            </a:r>
            <a:r>
              <a:rPr lang="en-US" dirty="0"/>
              <a:t> (important!)</a:t>
            </a:r>
          </a:p>
          <a:p>
            <a:pPr lvl="1"/>
            <a:r>
              <a:rPr lang="en-US" dirty="0"/>
              <a:t>2,3,4 dimensional vectors and matrices</a:t>
            </a:r>
          </a:p>
          <a:p>
            <a:pPr lvl="1"/>
            <a:r>
              <a:rPr lang="en-US" dirty="0"/>
              <a:t>Tons of math – see online documentation</a:t>
            </a:r>
          </a:p>
          <a:p>
            <a:r>
              <a:rPr lang="en-US" dirty="0"/>
              <a:t>QRC files</a:t>
            </a:r>
          </a:p>
          <a:p>
            <a:pPr lvl="1"/>
            <a:r>
              <a:rPr lang="en-US" dirty="0"/>
              <a:t>Allows for easy access of external resources</a:t>
            </a:r>
          </a:p>
          <a:p>
            <a:pPr lvl="1"/>
            <a:r>
              <a:rPr lang="en-US" dirty="0"/>
              <a:t>Can use to load your own resources</a:t>
            </a:r>
          </a:p>
        </p:txBody>
      </p:sp>
      <p:pic>
        <p:nvPicPr>
          <p:cNvPr id="4" name="Picture 3" descr="Screen Shot 2014-11-04 at 12.08.4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276350"/>
            <a:ext cx="3802356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Code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9635"/>
            <a:ext cx="51054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Utility</a:t>
            </a:r>
          </a:p>
          <a:p>
            <a:pPr lvl="1"/>
            <a:r>
              <a:rPr lang="en-US" dirty="0" err="1"/>
              <a:t>src</a:t>
            </a:r>
            <a:r>
              <a:rPr lang="en-US" dirty="0"/>
              <a:t>/engine/</a:t>
            </a:r>
            <a:r>
              <a:rPr lang="en-US" dirty="0" err="1"/>
              <a:t>util</a:t>
            </a:r>
            <a:r>
              <a:rPr lang="en-US" dirty="0"/>
              <a:t>/</a:t>
            </a:r>
            <a:r>
              <a:rPr lang="en-US" dirty="0" err="1"/>
              <a:t>CommonIncludes.h</a:t>
            </a:r>
            <a:endParaRPr lang="en-US" dirty="0"/>
          </a:p>
          <a:p>
            <a:pPr lvl="2"/>
            <a:r>
              <a:rPr lang="en-US" dirty="0"/>
              <a:t>Includes </a:t>
            </a:r>
            <a:r>
              <a:rPr lang="en-US" dirty="0" err="1"/>
              <a:t>glm</a:t>
            </a:r>
            <a:r>
              <a:rPr lang="en-US" dirty="0"/>
              <a:t>, iostream</a:t>
            </a:r>
          </a:p>
          <a:p>
            <a:pPr lvl="2"/>
            <a:r>
              <a:rPr lang="en-US" dirty="0"/>
              <a:t>Include this anywhere you need </a:t>
            </a:r>
            <a:r>
              <a:rPr lang="en-US" dirty="0" err="1"/>
              <a:t>glm</a:t>
            </a:r>
            <a:endParaRPr lang="en-US" dirty="0"/>
          </a:p>
          <a:p>
            <a:r>
              <a:rPr lang="en-US" dirty="0"/>
              <a:t>Graphics</a:t>
            </a:r>
          </a:p>
          <a:p>
            <a:pPr lvl="1"/>
            <a:r>
              <a:rPr lang="en-US" dirty="0" err="1"/>
              <a:t>src</a:t>
            </a:r>
            <a:r>
              <a:rPr lang="en-US" dirty="0"/>
              <a:t>/engine/graphics/*</a:t>
            </a:r>
          </a:p>
          <a:p>
            <a:pPr lvl="1"/>
            <a:r>
              <a:rPr lang="en-US" dirty="0"/>
              <a:t>Described in previous section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5625" t="37037" r="14036" b="47407"/>
          <a:stretch/>
        </p:blipFill>
        <p:spPr>
          <a:xfrm>
            <a:off x="5715000" y="1428750"/>
            <a:ext cx="3151796" cy="266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88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2550"/>
            <a:ext cx="4038600" cy="3394472"/>
          </a:xfrm>
        </p:spPr>
        <p:txBody>
          <a:bodyPr>
            <a:normAutofit/>
          </a:bodyPr>
          <a:lstStyle/>
          <a:p>
            <a:r>
              <a:rPr lang="en-US" dirty="0"/>
              <a:t>Two projects split up into checkpoints</a:t>
            </a:r>
          </a:p>
          <a:p>
            <a:pPr lvl="1"/>
            <a:r>
              <a:rPr lang="en-US" dirty="0"/>
              <a:t>Some weeks give you choices!</a:t>
            </a:r>
          </a:p>
          <a:p>
            <a:r>
              <a:rPr lang="en-US" dirty="0"/>
              <a:t>One open-ended final project (individual or in groups)</a:t>
            </a:r>
          </a:p>
        </p:txBody>
      </p:sp>
      <p:pic>
        <p:nvPicPr>
          <p:cNvPr id="2050" name="Picture 2" descr="http://iampastorswife.files.wordpress.com/2012/01/missionpossibl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81150"/>
            <a:ext cx="4152899" cy="244190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12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Code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9635"/>
            <a:ext cx="8229600" cy="33944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Methods in </a:t>
            </a:r>
            <a:r>
              <a:rPr lang="en-US" dirty="0" err="1"/>
              <a:t>view.h</a:t>
            </a:r>
            <a:r>
              <a:rPr lang="en-US" dirty="0"/>
              <a:t>/.</a:t>
            </a:r>
            <a:r>
              <a:rPr lang="en-US" dirty="0" err="1"/>
              <a:t>cpp</a:t>
            </a:r>
            <a:endParaRPr lang="en-US" dirty="0"/>
          </a:p>
          <a:p>
            <a:pPr lvl="1"/>
            <a:r>
              <a:rPr lang="en-US" dirty="0" err="1"/>
              <a:t>DDDEEEEvent</a:t>
            </a:r>
            <a:r>
              <a:rPr lang="en-US" dirty="0"/>
              <a:t>(</a:t>
            </a:r>
            <a:r>
              <a:rPr lang="en-US" dirty="0" err="1">
                <a:solidFill>
                  <a:schemeClr val="accent1"/>
                </a:solidFill>
              </a:rPr>
              <a:t>QEEEvent</a:t>
            </a:r>
            <a:r>
              <a:rPr lang="en-US" dirty="0"/>
              <a:t> *event) – call </a:t>
            </a:r>
            <a:r>
              <a:rPr lang="en-US" dirty="0" err="1"/>
              <a:t>app.DDDEEE</a:t>
            </a:r>
            <a:r>
              <a:rPr lang="en-US" dirty="0"/>
              <a:t>(event)</a:t>
            </a:r>
          </a:p>
          <a:p>
            <a:pPr lvl="1"/>
            <a:r>
              <a:rPr lang="en-US" dirty="0"/>
              <a:t>tick(</a:t>
            </a:r>
            <a:r>
              <a:rPr lang="en-US" dirty="0">
                <a:solidFill>
                  <a:srgbClr val="00FF00"/>
                </a:solidFill>
              </a:rPr>
              <a:t>float</a:t>
            </a:r>
            <a:r>
              <a:rPr lang="en-US" dirty="0"/>
              <a:t> seconds) – call </a:t>
            </a:r>
            <a:r>
              <a:rPr lang="en-US" dirty="0" err="1"/>
              <a:t>app.tick</a:t>
            </a:r>
            <a:r>
              <a:rPr lang="en-US" dirty="0"/>
              <a:t>(seconds)</a:t>
            </a:r>
          </a:p>
          <a:p>
            <a:pPr lvl="1"/>
            <a:r>
              <a:rPr lang="en-US" dirty="0" err="1"/>
              <a:t>paintGL</a:t>
            </a:r>
            <a:r>
              <a:rPr lang="en-US" dirty="0"/>
              <a:t>() – call </a:t>
            </a:r>
            <a:r>
              <a:rPr lang="en-US" dirty="0" err="1"/>
              <a:t>app.draw</a:t>
            </a:r>
            <a:r>
              <a:rPr lang="en-US" dirty="0"/>
              <a:t>(graphics) or </a:t>
            </a:r>
            <a:r>
              <a:rPr lang="en-US" dirty="0" err="1"/>
              <a:t>app.draw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resizeGL</a:t>
            </a:r>
            <a:r>
              <a:rPr lang="en-US" dirty="0"/>
              <a:t>(</a:t>
            </a:r>
            <a:r>
              <a:rPr lang="en-US" dirty="0" err="1">
                <a:solidFill>
                  <a:srgbClr val="00FF00"/>
                </a:solidFill>
              </a:rPr>
              <a:t>int</a:t>
            </a:r>
            <a:r>
              <a:rPr lang="en-US" dirty="0"/>
              <a:t> x, </a:t>
            </a:r>
            <a:r>
              <a:rPr lang="en-US" dirty="0" err="1">
                <a:solidFill>
                  <a:srgbClr val="00FF00"/>
                </a:solidFill>
              </a:rPr>
              <a:t>int</a:t>
            </a:r>
            <a:r>
              <a:rPr lang="en-US" dirty="0">
                <a:solidFill>
                  <a:srgbClr val="00FF00"/>
                </a:solidFill>
              </a:rPr>
              <a:t> </a:t>
            </a:r>
            <a:r>
              <a:rPr lang="en-US" dirty="0"/>
              <a:t>y) – call </a:t>
            </a:r>
            <a:r>
              <a:rPr lang="en-US" dirty="0" err="1"/>
              <a:t>app.resize</a:t>
            </a:r>
            <a:r>
              <a:rPr lang="en-US" dirty="0"/>
              <a:t>(dimensions)</a:t>
            </a:r>
          </a:p>
          <a:p>
            <a:r>
              <a:rPr lang="en-US" dirty="0"/>
              <a:t>Make </a:t>
            </a:r>
            <a:r>
              <a:rPr lang="en-US" dirty="0">
                <a:solidFill>
                  <a:schemeClr val="accent1"/>
                </a:solidFill>
              </a:rPr>
              <a:t>Application</a:t>
            </a:r>
            <a:r>
              <a:rPr lang="en-US" dirty="0"/>
              <a:t> a separate class from View!</a:t>
            </a:r>
          </a:p>
          <a:p>
            <a:pPr lvl="1"/>
            <a:r>
              <a:rPr lang="en-US" dirty="0"/>
              <a:t>Put instance of </a:t>
            </a:r>
            <a:r>
              <a:rPr lang="en-US" dirty="0">
                <a:solidFill>
                  <a:schemeClr val="accent1"/>
                </a:solidFill>
              </a:rPr>
              <a:t>Application</a:t>
            </a:r>
            <a:r>
              <a:rPr lang="en-US" dirty="0"/>
              <a:t> class in View, so that you can pass events on to </a:t>
            </a:r>
            <a:r>
              <a:rPr lang="en-US" dirty="0">
                <a:solidFill>
                  <a:schemeClr val="accent1"/>
                </a:solidFill>
              </a:rPr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7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7ACE2-A0C0-4D47-A113-10AC0FA21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Guide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53032-8EEF-483A-98A3-761DC31EB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have time, go through the CS1950U setup guide! (highly recommended)</a:t>
            </a:r>
          </a:p>
          <a:p>
            <a:pPr lvl="1"/>
            <a:r>
              <a:rPr lang="en-US" dirty="0"/>
              <a:t>On the Docs page of the website</a:t>
            </a:r>
          </a:p>
          <a:p>
            <a:r>
              <a:rPr lang="en-US" dirty="0"/>
              <a:t>It covers …</a:t>
            </a:r>
          </a:p>
          <a:p>
            <a:pPr lvl="1"/>
            <a:r>
              <a:rPr lang="en-US" dirty="0"/>
              <a:t>How to set up a camera</a:t>
            </a:r>
          </a:p>
          <a:p>
            <a:pPr lvl="1"/>
            <a:r>
              <a:rPr lang="en-US" dirty="0"/>
              <a:t>How to draw something using the graphics object</a:t>
            </a:r>
          </a:p>
          <a:p>
            <a:pPr lvl="1"/>
            <a:r>
              <a:rPr lang="en-US" dirty="0"/>
              <a:t>How to add basic player controls</a:t>
            </a:r>
          </a:p>
        </p:txBody>
      </p:sp>
    </p:spTree>
    <p:extLst>
      <p:ext uri="{BB962C8B-B14F-4D97-AF65-F5344CB8AC3E}">
        <p14:creationId xmlns:p14="http://schemas.microsoft.com/office/powerpoint/2010/main" val="356252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7ACE2-A0C0-4D47-A113-10AC0FA21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Your 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53032-8EEF-483A-98A3-761DC31EB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Play around with graphics object calls</a:t>
            </a:r>
          </a:p>
          <a:p>
            <a:r>
              <a:rPr lang="en-US" dirty="0"/>
              <a:t>Specifically try to move, resize and rotate shapes</a:t>
            </a:r>
          </a:p>
          <a:p>
            <a:r>
              <a:rPr lang="en-US" dirty="0"/>
              <a:t>3D graphics can be tricky, especially if you haven’t done it before</a:t>
            </a:r>
          </a:p>
          <a:p>
            <a:pPr lvl="1"/>
            <a:r>
              <a:rPr lang="en-US" dirty="0"/>
              <a:t>Feel free to email us or come to hours if there’s something you don’t understand</a:t>
            </a:r>
          </a:p>
        </p:txBody>
      </p:sp>
    </p:spTree>
    <p:extLst>
      <p:ext uri="{BB962C8B-B14F-4D97-AF65-F5344CB8AC3E}">
        <p14:creationId xmlns:p14="http://schemas.microsoft.com/office/powerpoint/2010/main" val="104232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</a:t>
            </a:r>
            <a:r>
              <a:rPr lang="en-US" dirty="0"/>
              <a:t> vs. </a:t>
            </a:r>
            <a:r>
              <a:rPr lang="en-US" dirty="0" err="1"/>
              <a:t>STDLib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QString</a:t>
            </a:r>
            <a:r>
              <a:rPr lang="en-US" dirty="0"/>
              <a:t> – substrings, splitting, </a:t>
            </a:r>
            <a:r>
              <a:rPr lang="en-US" dirty="0" err="1"/>
              <a:t>hashcodes</a:t>
            </a:r>
            <a:endParaRPr lang="en-US" dirty="0"/>
          </a:p>
          <a:p>
            <a:r>
              <a:rPr lang="en-US" dirty="0" err="1"/>
              <a:t>QList</a:t>
            </a:r>
            <a:r>
              <a:rPr lang="en-US" dirty="0"/>
              <a:t> – type-generic dynamic array</a:t>
            </a:r>
          </a:p>
          <a:p>
            <a:r>
              <a:rPr lang="en-US" dirty="0" err="1"/>
              <a:t>QHash</a:t>
            </a:r>
            <a:r>
              <a:rPr lang="en-US" dirty="0"/>
              <a:t> – type-generic </a:t>
            </a:r>
            <a:r>
              <a:rPr lang="en-US" dirty="0" err="1"/>
              <a:t>hashtable</a:t>
            </a:r>
            <a:endParaRPr lang="en-US" dirty="0"/>
          </a:p>
          <a:p>
            <a:r>
              <a:rPr lang="en-US" dirty="0" err="1"/>
              <a:t>QSet</a:t>
            </a:r>
            <a:r>
              <a:rPr lang="en-US" dirty="0"/>
              <a:t> – type-generic set</a:t>
            </a:r>
          </a:p>
          <a:p>
            <a:r>
              <a:rPr lang="en-US" dirty="0" err="1"/>
              <a:t>QTimer</a:t>
            </a:r>
            <a:r>
              <a:rPr lang="en-US" dirty="0"/>
              <a:t> – sets up the game loop</a:t>
            </a:r>
          </a:p>
          <a:p>
            <a:r>
              <a:rPr lang="en-US" dirty="0" err="1"/>
              <a:t>QThread</a:t>
            </a:r>
            <a:r>
              <a:rPr lang="en-US" dirty="0"/>
              <a:t> – easy-to-use threading API</a:t>
            </a:r>
          </a:p>
          <a:p>
            <a:r>
              <a:rPr lang="en-US" dirty="0" err="1"/>
              <a:t>QPair</a:t>
            </a:r>
            <a:r>
              <a:rPr lang="en-US" dirty="0"/>
              <a:t> – great for vector </a:t>
            </a:r>
            <a:r>
              <a:rPr lang="en-US" dirty="0" err="1"/>
              <a:t>hashcodes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fr-FR" dirty="0"/>
              <a:t>http://</a:t>
            </a:r>
            <a:r>
              <a:rPr lang="fr-FR" dirty="0" err="1"/>
              <a:t>qt-project.org</a:t>
            </a:r>
            <a:r>
              <a:rPr lang="fr-FR" dirty="0"/>
              <a:t>/doc/qt-4.8/</a:t>
            </a:r>
            <a:r>
              <a:rPr lang="fr-FR" dirty="0" err="1"/>
              <a:t>qtcore.html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AutoShape 2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0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 descr="http://upload.wikimedia.org/wikipedia/fr/3/32/Qt_Creator_Icon_We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562" y="1733550"/>
            <a:ext cx="2085430" cy="2057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50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</a:t>
            </a:r>
            <a:r>
              <a:rPr lang="en-US" dirty="0"/>
              <a:t> vs. C++ </a:t>
            </a:r>
            <a:r>
              <a:rPr lang="en-US" dirty="0" err="1"/>
              <a:t>STDLib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QString</a:t>
            </a:r>
            <a:r>
              <a:rPr lang="en-US" dirty="0"/>
              <a:t> – </a:t>
            </a:r>
            <a:r>
              <a:rPr lang="en-US" dirty="0" err="1"/>
              <a:t>std</a:t>
            </a:r>
            <a:r>
              <a:rPr lang="en-US" dirty="0"/>
              <a:t>::string</a:t>
            </a:r>
          </a:p>
          <a:p>
            <a:r>
              <a:rPr lang="en-US" dirty="0" err="1"/>
              <a:t>QList</a:t>
            </a:r>
            <a:r>
              <a:rPr lang="en-US" dirty="0"/>
              <a:t> – </a:t>
            </a:r>
            <a:r>
              <a:rPr lang="en-US" dirty="0" err="1"/>
              <a:t>std</a:t>
            </a:r>
            <a:r>
              <a:rPr lang="en-US" dirty="0"/>
              <a:t>::vector</a:t>
            </a:r>
          </a:p>
          <a:p>
            <a:r>
              <a:rPr lang="en-US" dirty="0" err="1"/>
              <a:t>QHash</a:t>
            </a:r>
            <a:r>
              <a:rPr lang="en-US" dirty="0"/>
              <a:t> – </a:t>
            </a:r>
            <a:r>
              <a:rPr lang="en-US" dirty="0" err="1"/>
              <a:t>std</a:t>
            </a:r>
            <a:r>
              <a:rPr lang="en-US" dirty="0"/>
              <a:t>::</a:t>
            </a:r>
            <a:r>
              <a:rPr lang="en-US" dirty="0" err="1"/>
              <a:t>unordered_map</a:t>
            </a:r>
            <a:endParaRPr lang="en-US" dirty="0"/>
          </a:p>
          <a:p>
            <a:r>
              <a:rPr lang="en-US" dirty="0" err="1"/>
              <a:t>QSet</a:t>
            </a:r>
            <a:r>
              <a:rPr lang="en-US" dirty="0"/>
              <a:t> – </a:t>
            </a:r>
            <a:r>
              <a:rPr lang="en-US" dirty="0" err="1"/>
              <a:t>std</a:t>
            </a:r>
            <a:r>
              <a:rPr lang="en-US" dirty="0"/>
              <a:t>::</a:t>
            </a:r>
            <a:r>
              <a:rPr lang="en-US" dirty="0" err="1"/>
              <a:t>unordered_set</a:t>
            </a:r>
            <a:endParaRPr lang="en-US" dirty="0"/>
          </a:p>
          <a:p>
            <a:r>
              <a:rPr lang="en-US" dirty="0" err="1"/>
              <a:t>QPair</a:t>
            </a:r>
            <a:r>
              <a:rPr lang="en-US" dirty="0"/>
              <a:t> – </a:t>
            </a:r>
            <a:r>
              <a:rPr lang="en-US" dirty="0" err="1"/>
              <a:t>std</a:t>
            </a:r>
            <a:r>
              <a:rPr lang="en-US" dirty="0"/>
              <a:t>::pair</a:t>
            </a:r>
          </a:p>
          <a:p>
            <a:endParaRPr lang="en-US" dirty="0"/>
          </a:p>
          <a:p>
            <a:pPr marL="0" indent="0">
              <a:buNone/>
            </a:pPr>
            <a:r>
              <a:rPr lang="fr-FR" dirty="0"/>
              <a:t>http://</a:t>
            </a:r>
            <a:r>
              <a:rPr lang="fr-FR" dirty="0" err="1"/>
              <a:t>qt-project.org</a:t>
            </a:r>
            <a:r>
              <a:rPr lang="fr-FR" dirty="0"/>
              <a:t>/doc/qt-4.8/</a:t>
            </a:r>
            <a:r>
              <a:rPr lang="fr-FR" dirty="0" err="1"/>
              <a:t>qtcore.html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AutoShape 2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0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data:image/jpeg;base64,/9j/4AAQSkZJRgABAQAAAQABAAD/2wCEAAkGBxQTEhAUEhIQEBIQGBUQEhIWERAWEhEYFhUbFhUSFRUZHSgjGBolJxQUIjEhJSkrLjEuGB8zODMsNygwLisBCgoKDg0OGxAQGi0mICU3LCwsLCwsLC8wLCw0NCsvLCwsNDQsLDQsLCwsLCwsLCwsLSwsNCwsLCwsLCwsLCwsLP/AABEIAPQAzwMBEQACEQEDEQH/xAAcAAEAAgMBAQEAAAAAAAAAAAAABgcDBAUIAgH/xABCEAACAQIBBgsEBwgCAwAAAAAAAQIDEQQFBhIhMXIHMjNBUWFxgZGxshMiocEjNVKCkrPCFCRCQ2JzotE0U5PD8P/EABoBAQACAwEAAAAAAAAAAAAAAAADBAECBQb/xAAxEQEAAgEDAQYEBwADAQEAAAAAAQIDBBExMhIhM0FxsQUTIpFCUWGBodHwFOHxUhX/2gAMAwEAAhEDEQA/ALxAAAAAAAAAAAAAAAAAAAAAAAAAAAAAAAAAAAAAAAAAAAAAAAAAAAAAAAAAAAAAAAAAAAAAAAAAAAAAAAAAAAAAAAAAAAAAAAAAAAAAAAAAAAAAAAAAAAAAAAAAAAAAAA1Mo5Uo0IqVetSop7HOcY36lfa+wxMxHLW1615lwpcIWT9LRWIc5PYoUMRNvs0YO5pbNSsbzKL/AJOLfbdtrOug9f0v4Gn4PYV7a/DHn/DPz6MtLObDvbOUe2EvkmK6/BPn/Esxmo3aOUqMuLVpt9GnG/gT1z47cWj7t4vWeJbaZK2AAAAAAAAAAAAAAAAAAAAAAIbwiZ5rAwVOloyxNVXinrVKOz2klz7Gkudp9FnHe+3dHKtqdR8qO7lSNSrWxVa85zrVqrtpSbb8eaK16lqSK1rRWJtZyJm2S3enmSMlQoRtFXk+PO2uX+l1HHy5rZJ3nj8lulIrDfIm4AMDJSrSjxZShuya8jatrV6Z29CJmOG7Ry7iI7KsnvaMvUmT11eavFm8Zbx5t6jnZWXGjTl3ST8U/kT1+I5Y5iJbxns3qOeEf46UluyT+DSJ6/E4/FX7T/43jUR5w3qOdGHe2U4b0H+m5PX4hhnmdv2bxnpLeo5Voy4tWm+rSSfgyeuoxW4tH3bxes+bbTvs1kzd+gAAAAAAAAAAAAAAeac6sqvFYvEVm7qc2odChH3aaXcl3tlSZ3ndwc9+3kmXRzHw151aj/gShHtlrfkvEo62/dFW+COZTA5yyAAAAAAAAABgfdKrKPFlKPY2vI2raa9M7ETMcN2jlvER2Vp/etL1Jk1dVmrxaff3bxkvHm3qOdddbVTn2xafwfyJ6/Ecsc7S3jPZvUc8F/HRa64zT+DS8yevxOPxV+0t41H5w3qOdNB7XOG9Bv03J6/EMM87x+39bt4z0b1DK1GdlGrTbepLSSb6rPWWK6jFbui0N4yVniW6TNwAAAAAAGPEO0JvoTfwDE8PK0NiKVeIeenlNMxuSq769KOfreqFnB0pIUk4AAAAAAAAAAAAAAAA2Mn8rR34epG+LxK+se7NeqFmnp3RAAAAAAAYsVxJ7svIMTw8rw2IpV4h56eU0zG5Krvr0o5+t6oWcHSkhSTgAD5q1YxTlKSjFbW2kl3szETM7Qwx5OxDxDaw1OtiLanKEGqafQ6k9GN+8sV0mW3EM1ibdMbpBSzYxDV3GEOqU1dfhuiX/wDOzfp9/wDpLGC74rZt4iP8Cnuyj5OxpbQ5q+W/pJOG8OZWpSi7SjKL6Gmn4Mq2rNZ2tGyKYmOWMwAAAAAAANjJ/K0d+HqRvi8SvrHuzXqhZp6d0QAAAAAAGLFcSe7LyDE8PK8NiKVeIeenlNMxuSq769KOfreqFnB0pIUk4BqZUyhGhTc5a+aMeeT5kiTFjnJbsw1taKxvL5zIzWnlGX7VjG/2aLapUk2lVadnbogtje1tWvqO1g09ax3f+ttPh+b9d+PKFvYehGEYwhGMIRVoxilGMV0JLUkXIjZ0YiI7oZAyAYMZhIVY6NSKkuvautPmfYaZMdckbWjdi1YtG0oPl3IroO6vKnLVGXOn9mXX1nC1WlnDO8cKWTH2PRySqjaGXcoOhSc0k5XjGKd7Nt69nUmS4MfzL9mWl7dmN0gzHyW8ZhFXqv2bnOagoL3dGL0bvSu73U+foOjX4dS0b7z/AAsYMfzKdqWxl3If7PGMlU09J6NtG1tV73uVdVpPkxE777mTF2I33cYpogDYyfytHfh6kb4vEr6x7s16oWaendEAAAAAABixXEnuy8gxPDyvDYilXiHnp5TTMbkqu+vSjn63qhZwdKSFJOARHE0pY/H0sNBtR0vZXXMlrq1O1KMvwo62kxdmkfnKvt83LFV+4PCxpU4U6cVGFOKhCK2JJWSOnEbdzsxERG0MxllGs4s4HTk6VGykuNOyei3zRT1X7bo5ur1s47dinPmr5c207Qg08+sbg60fbyjjMPN7XTpwqJc6i4JLSXWrPq5t9Pq5yR38+ar/AMq9LfV3wtbJ+NhWpU6tKWlTqxU4vpT6VzPqL0TvG8OjW0WjeH1i8NGpCUJK8ZKz+TXWjXJSL1mtuJLRExtKtsZh3TnOEtsHbt6H36n3nmslJpaaz5OfaNp2Q7PrEaqMN6o+7VH9Rc0VeqytnniF1Zp4D2GDwtJqzhThpL+prSn8XI7VY2iIdbFXs0iGjnvydLffpZz/AIn0V9Ueo4hDjjqoBsZP5Wjvw9SN8XiV9Y92a9ULNPTuiAAAAAAAxYriT3ZeQYnh5XhsRSrxDz08ppmNyVXfXpRz9b1Qs4OlJCknYMoYj2dKpP7EXJdttXxsbY69q0Va2naN2LgSydpV8TXd37KEaUW+d1HeT7UoL8R6HFHfu20Fd5my4Sd0nxWqKMZSeyKcn3K5i09mJmWJnaN1X1Kjk3J63JuT7W7s8tMzad583Omd+9yc5sNp4ep0wXtF1aOt/DSJ9Nfs5I/XuR5I3rKQ8CeU3PD4ig3f2E1OHVGrf3V96E3947uKeYWdDfek1/JZBMuq24VsdLDTw9SEIyVZShJu6s4W0dnO1J/hOfqtLGS/a3UdXPYmLPmjwfQxkcJip15R9pToVZUvZxlGzSnKCd07PSkr9ZLg00UpERP6kaWt4reZ/JZZbXnIziyXOvCCg4pxlpPSbS2W5kyprNPbNWIr5IstJvHcjdfNitCMpP2bUU5O0nsSvzo5ttBlrG/d9/8ApXnBaO9xSkibGT+Vo78PUjfF4lfWPdmvVCzT07ogAAAAAAMWK4k92XkGJ4eV4bEUq8Q89PKaZjclV316Uc/W9ULODpSQpJ3Fzvq2w0l9uUY/HS/SWdJG+WEWafpTLgYwujgJT/7q05d0VGFvGMvE7mKO7dc0VdsSekq20MvTth6+4146vmQaqdsNvSWmSfolXJ5xQfFeGlGUftJx8VYzWdpiWHO4EsQ1jK8OadBy74VIW9cj0OOfq2Y0E/XMLpLDqIRwvZOlWwKcIuUqVWE0krtppwa/zT7iHPMRXeVXWV7WN0cz8t4d4fBYdV6P7RGjSpyo6cfaqUKS04OG260ZXXUzbHes1jaUmG9ezWu/fskxImfFSrGNtKUY32XaV/EDXx1WLpVbST9yexp/wsjy9FvSWtumVanmHPbGT+Vo78PUiTF4lfWPdmvVCzT07ogAAAAAAMWK4k92XkGJ4eV4bEUq8Q89PKaZjclV316Uc/W9ULODpSQpJ0cz4l9DTXTUv4Rl/suaLrn0QZ+lZnBZTtkvC9ftZeNadvkdrFH0ujpfChLCRYcrOh/utX7q8ZxKutnbBb9veEebolX559RfqMDgcEb0cp26adWPg0/keixcxLTR92WYXmWXVczOWF8NW7E/CSfyKusjfBZHl6JU3mP9d0/7uJ/Kqken4p/vJy9N4/3XuXnYRvPjk6W+/Szm/E+ivqr6jiEN0V0I42yo/TLLYyfytHfh6kb4vEr6x7s16oWaendEAAAAAABixXEnuy8gxPDyvDYilXiHnp5TTMbkqu+vSjn63qhZwdKSFJOjWfPJ0t5+ku6HqlBn6Vq8G/1bg9x+uR2sfTDp6fwqpKbpnJzq/wCLV+5+ZEqa/wAC37e8Is3RKAHAUn6jAj/Bd9arsr+TPQ4fL0R6Txp/dehadZz8v/8AHr7rK+q8G3o0ydEqYzH+u6f93E/lVSHT8U/3k5Wm8f7r3LzsI3nvydLffpZzfifRX1V9RxCHHHVQDYyfytHfh6kb4vEr6x7s16oWaendEAAAAAABixXEnuy8gxPDyvDYilXiHnp5TTMbkqu+vSjn63qhZwdKSFJOjmfC+ipP+u3jF/6Lmi659EGfpWdwXVL5MwnV7WPhWmvkdrHP0ujpZ3xQlRIsOVnQv3Wr9z1xKmu8C37e8Is3RKvzgKT9RgcDgpV8qX6I1n8vmehw8w00fjSvMtOq52cLthq27bxaRX1fg29EeXolTOY/13T/ALuJ/KqkOn4p/vJy9N4/3XuXnYRvPfk6W+/Szm/E+ivqr6jiEOOOqgGxk/laO/D1I3xeJX1j3Zr1Qs09O6IAAAAAADFiuJPdl5BieHleGxFKvEPPTymmY3JVd9elHP1vVCzg6UkKSdw88qd8Pf7E4y84/qLWjnbIizR9Kc8DuI0snKP/AFVakH3tVP8A2HcxdK7o7b4oTgkWnPzghfDVt1vw1/Ir6uN8NvRpl6JV0edUBu2vo1gcTgYjfKE39mhUl4zpr9R6HH1f79Gmh8SV4Fl1XHzsnbDT/qcF/kn8mU9fO2Cf290WafoVBmP9d0/7uJ/Kqmun4p/vJzNN4/3XuXnYRvPfk6W+/Szm/E+ivqr6jiEOOOqgGxk/laO/D1I3xeJX1j3Zr1Qs09O6IAAAAAADFiuJPdl5BieHleGxFKvEPPTymmY3JVd9elHP1vVCzg6UkKSdo5coaeHrR2vRcl2x95eRLgt2ckS0vG9Zhv8AAdjtWMovmcK8V03ThP0w8Tv4p5hLoLd01WoTOgw4ulpwqR+3GUfFWNMle1Wa/mxaN42VgeXc5rZUraFGtL7MJNdttXyJMUdq8Q1tO0TL94DcLepjKluLCnTT3pSk1/hHxR6DFzLbQR1St0ndJGc96/uUofak5/hVv1fA5nxO/wBNa/v/AL7q+onuiFXZj/XdP+7ifyqpLp+Kf7yc/TeP917l52Ebz35Olvv0s5vxPor6q+o4hDjjqoBsZP5Wjvw9SN8XiV9Y92a9ULNPTuiAAAAAAAxYriT3ZeQYnh5XhsRSrxDz08ppmNyVXfXpRz9b1Qs4OlJCknAIzmfjP2DKkFJ6NObdCT/oq20HfoTVNvsZ3NPk7URZDgt8vNt5SvsvOwAV/nHgHSrS1e5UbnB82vjLub8LHn9ZhnHln8p74UctezZB88soJQVGOuVRpyS2qKd0u1u3gzbR497dufJUzW7uzCzuDfIDwmDhGotGrWbrVVzxcklGD60lG66bnbx12h0tNi+XTaeUqN06A5z4z2leVuLT+jXdxn4truOBrcvbyztxHd/ajmtvZBc0pezy3Svz1aq/8lOaj60dDTTvWn+8lbB3ahfBfddy84smuvS0YtKcXpxvseprRb5tpW1eCc1No55R5adqNoRXBZq4uU/pP2ejT6pzqVH93Ril4lKvw2fxWV64LebkHKQtjJ/K0d+HqRJi8SvrHuzXqhZp6d0QAAAAAAGLFcSe7LyDE8PK8NiKVeIeenlNMxuSq769KOfreqFnB0pIUk4BwM7Mke1gqkFepTVmuecdtu1a33staXNFJ7NuJQ5abxvCwODPOxYugqVSX7zQSU7vXVgtUaq6eZS69fOjuY7bxtK/ps/zK7TzCaEiywYzCQqxcakVKL7brrTWtPrRpkx1yRtaN2LVi0bS4uTMysHQq+2hR0qt9JVKlSpUlF9K020n17TFcVK8QirgpWd4jvSEkTORnFlZUYWi/pZq0V9lc838uvvKmr1MYq7RzPH9osuTsx+qBHAUkYzjwFSFaniqCbnTcJtJXalBpxnbnWpX7C/pM8RHYmfRBesxaL1XBmtnPQxtKM6coqokvaUW17Sm+dNbWuiWxnZraLOriy1yRvDtmyRoYzLFGnxqkb/Zj70vBbO8gyanFj6rNLZK15lXKPNwoNjJ/K0d+HqRJi8SvrHuzXqhZp6d0QAAAAAAGLFcSe7LyDE8PK8NiKVeIeenlNMxuSq769KOfreqFnB0pIUk4AA4+MyK1VjXw1R4fEQempLit9PVfn2p3d07lvDq7U7p4/lHNNp7Ve6UtyZwieyUYZRpOjJ6lXprTozttbiryi9eyz7jq4dXTIt11UR4ncnOBxkK1OFSlJTp1FpRkr2a6dZZid+9aiYmN4ZzLKP5ezhdGTpwh76SenLiq62pLb32OfqtbOK3YrHf+coMmbsztCHV60pycptylLW29rONa02ne07yqTMzO8sZgAPl0o3voxutadldd5mJmOJYZZVZNWcpNdDbaE2tPMs7y+DUDI2Mn8rR34epG+LxK+se7NeqFmnp3RAAAAAAAYsVxJ7svIMTw8rw2IpV4h56eU0zG5Krvr0o5+t6oWcHSkhSTgAABxs7cLp4eTW2k1U7tkvg79xZ0l+zk9e5FljeqYcDeVFUwUqLfvYWbVufQqNzi/F1F907mKe7Zc0V+1j2/JPiVbcLOXIjraM6dtOK0Wnq0ltWvpWvxKGs0s5drV5Q5cfa74RLG5Nq0knUhoJuy96Dv4NnJyYMmON7xt9lW1LV5ahE1AAAAAA28lQ0q1FL7cPhJN+TJcEb5ax+sNqdULKPSugAAAAAAAxYriT3ZeQYnh5XhsRSrxDz08ppmNyVXfXpRz9b1Qs4OlJCknAAAD8lFNNNXT1NdKe1BhHMjYupkrGKraU8NU+jnbng3e3Rpx1NX22ey7t2dNqIv3+fnCPHacF9/KV4ZOyhTr041aM41ac9alF6ux9DXOnrR0ImJ74dWtotG8Nky2RnPjiUd5+RzPifTX1V9RxCIHIVQAAAAAJHmbgHKo6rXu07xj1ya1+Cb8UdH4dh3v8AMniPdPgrvPaTI7K2AAAAAAAxYriT3ZeQYnh5XhsRSrxDz08ppmNyVXfXpRz9b1Qs4OlJCknAAAAAlFNNNJp7U9jDDFg8NGjJyop0ZPa6c501LeUWk+8mrqMteLSV+njudZZcxFre2n/jfxsbf8zP/wDXt/ST5t/zauIxc58ec522aUm0uxcxFfJe/VMy1m0zzLAaMAABcxuNijgqk+LTqS61CTXjYkriyW4rP2ZiszxDrZOzYqza9p9FDn1pzfYls7/BlvDoMlp+vuj+UtcFp5TLDYeNOMYQWjGOpL/7nO1SlaViteFuIiI2hlNmQAAAAAAGLEr3J7r8gxPDyvHYinXh56eU0zG5Krvr0o52t6oWcHSkhSTgAAAAALmBno4OpPi06kutQk142JK4r24rP2ZiszxDeo5u4iX8vRXTKUV8L3+BPXRZ7fh29W8Ybz5N+jmhUfHqU49ilLzsT1+G3nqtEfz/AE3jTz5y3qOaFNcapUl2aMV5Mnr8NpHMy3jTx5y3qObuHj/L0n/VKT+DdixXRYK/h+7eMNI8m/QwlOHEpwhuxivInrjpXpiISRWI4hmN2QAAAAAAAAAAAVzwicHyr6eJwkVGvrlVpKyVfplHoqefbtivTfvhS1Oli/1V5Q3MmLVOsmmmqlmmmmmlZprmZxtb1QqYYmImJSO5STM1HCznxKc57sJNfBG9cd7dMTP7MxWZ4hv0c3sRL+XorplKK+F7/AsV0We34W8Ybz5N6jmjUfGqU49mlL/RPX4bknqmI/n+m8aefOW9RzQprj1KkuxRivjcnr8Np+K0t408ect6jm5h4/y9J/1Sk/hexPXQ4K/h+7eMNI8m/QwVOHEp04dkIryLFcVK9MRH7N4rEcQzm7YAAAAAAAAAAAAAAAAAAADm1cg4eVSdR0o6c7Ob95KTSsnJJ2b5r9SIb6fHe3atG8tJx1md5htUMDThxKdOPWoRT8TauLHXprEfszFaxxDYJGw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 descr="http://upload.wikimedia.org/wikipedia/fr/3/32/Qt_Creator_Icon_We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562" y="1733550"/>
            <a:ext cx="2085430" cy="2057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65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POINTERS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 Tip of the Week</a:t>
            </a:r>
          </a:p>
        </p:txBody>
      </p:sp>
    </p:spTree>
    <p:extLst>
      <p:ext uri="{BB962C8B-B14F-4D97-AF65-F5344CB8AC3E}">
        <p14:creationId xmlns:p14="http://schemas.microsoft.com/office/powerpoint/2010/main" val="242286340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pointers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Declaration doesn’t indicate who owns the object (i.e. who destroys it)</a:t>
            </a:r>
          </a:p>
          <a:p>
            <a:pPr lvl="1"/>
            <a:r>
              <a:rPr lang="en-US" dirty="0"/>
              <a:t>Must destroy exactly once</a:t>
            </a:r>
          </a:p>
          <a:p>
            <a:pPr lvl="1"/>
            <a:r>
              <a:rPr lang="en-US" dirty="0"/>
              <a:t>Memory leaks</a:t>
            </a:r>
          </a:p>
        </p:txBody>
      </p:sp>
    </p:spTree>
    <p:extLst>
      <p:ext uri="{BB962C8B-B14F-4D97-AF65-F5344CB8AC3E}">
        <p14:creationId xmlns:p14="http://schemas.microsoft.com/office/powerpoint/2010/main" val="349139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solution to all of the problems (and more)</a:t>
            </a:r>
          </a:p>
          <a:p>
            <a:pPr lvl="1"/>
            <a:r>
              <a:rPr lang="en-US" dirty="0"/>
              <a:t>Most importantly, delete / free object they refer to automatically if pointer goes out of scope</a:t>
            </a:r>
          </a:p>
          <a:p>
            <a:r>
              <a:rPr lang="en-US" dirty="0"/>
              <a:t>3 types in modern C++</a:t>
            </a:r>
          </a:p>
          <a:p>
            <a:pPr lvl="1"/>
            <a:r>
              <a:rPr lang="en-US" sz="2400" dirty="0" err="1">
                <a:latin typeface="Consolas" panose="020B0609020204030204" pitchFamily="49" charset="0"/>
              </a:rPr>
              <a:t>std</a:t>
            </a:r>
            <a:r>
              <a:rPr lang="en-US" sz="2400" dirty="0">
                <a:latin typeface="Consolas" panose="020B0609020204030204" pitchFamily="49" charset="0"/>
              </a:rPr>
              <a:t>::</a:t>
            </a:r>
            <a:r>
              <a:rPr lang="en-US" sz="2400" dirty="0" err="1">
                <a:latin typeface="Consolas" panose="020B0609020204030204" pitchFamily="49" charset="0"/>
              </a:rPr>
              <a:t>unique_ptr</a:t>
            </a:r>
            <a:endParaRPr lang="en-US" sz="2400" dirty="0">
              <a:latin typeface="Consolas" panose="020B0609020204030204" pitchFamily="49" charset="0"/>
            </a:endParaRPr>
          </a:p>
          <a:p>
            <a:pPr lvl="1"/>
            <a:r>
              <a:rPr lang="en-US" sz="2400" dirty="0" err="1">
                <a:latin typeface="Consolas" panose="020B0609020204030204" pitchFamily="49" charset="0"/>
              </a:rPr>
              <a:t>std</a:t>
            </a:r>
            <a:r>
              <a:rPr lang="en-US" sz="2400" dirty="0">
                <a:latin typeface="Consolas" panose="020B0609020204030204" pitchFamily="49" charset="0"/>
              </a:rPr>
              <a:t>::</a:t>
            </a:r>
            <a:r>
              <a:rPr lang="en-US" sz="2400" dirty="0" err="1">
                <a:latin typeface="Consolas" panose="020B0609020204030204" pitchFamily="49" charset="0"/>
              </a:rPr>
              <a:t>shared_ptr</a:t>
            </a:r>
            <a:endParaRPr lang="en-US" sz="2400" dirty="0">
              <a:latin typeface="Consolas" panose="020B0609020204030204" pitchFamily="49" charset="0"/>
            </a:endParaRPr>
          </a:p>
          <a:p>
            <a:pPr lvl="1"/>
            <a:r>
              <a:rPr lang="en-US" sz="2400" dirty="0" err="1">
                <a:latin typeface="Consolas" panose="020B0609020204030204" pitchFamily="49" charset="0"/>
              </a:rPr>
              <a:t>std</a:t>
            </a:r>
            <a:r>
              <a:rPr lang="en-US" sz="2400" dirty="0">
                <a:latin typeface="Consolas" panose="020B0609020204030204" pitchFamily="49" charset="0"/>
              </a:rPr>
              <a:t>::</a:t>
            </a:r>
            <a:r>
              <a:rPr lang="en-US" sz="2400" dirty="0" err="1">
                <a:latin typeface="Consolas" panose="020B0609020204030204" pitchFamily="49" charset="0"/>
              </a:rPr>
              <a:t>weak_ptr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050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general the one to use</a:t>
            </a:r>
          </a:p>
          <a:p>
            <a:r>
              <a:rPr lang="en-US" dirty="0"/>
              <a:t>Same size as raw pointers and perform the exact same instructions</a:t>
            </a:r>
          </a:p>
        </p:txBody>
      </p:sp>
    </p:spTree>
    <p:extLst>
      <p:ext uri="{BB962C8B-B14F-4D97-AF65-F5344CB8AC3E}">
        <p14:creationId xmlns:p14="http://schemas.microsoft.com/office/powerpoint/2010/main" val="200922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Shared Pointer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“</a:t>
            </a:r>
            <a:r>
              <a:rPr lang="en-US" sz="2800" dirty="0" err="1">
                <a:solidFill>
                  <a:srgbClr val="FFFFFF"/>
                </a:solidFill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FFFFFF"/>
                </a:solidFill>
                <a:latin typeface="Consolas" panose="020B0609020204030204" pitchFamily="49" charset="0"/>
              </a:rPr>
              <a:t>make_shared</a:t>
            </a:r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&gt;(</a:t>
            </a:r>
            <a:r>
              <a:rPr lang="en-US" sz="2800" dirty="0" err="1">
                <a:solidFill>
                  <a:srgbClr val="FFFFFF"/>
                </a:solidFill>
                <a:latin typeface="Consolas" panose="020B0609020204030204" pitchFamily="49" charset="0"/>
              </a:rPr>
              <a:t>args</a:t>
            </a:r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);”</a:t>
            </a:r>
          </a:p>
          <a:p>
            <a:r>
              <a:rPr lang="en-US" dirty="0"/>
              <a:t>More verbose than creating a normal pointer, but worth it</a:t>
            </a:r>
          </a:p>
        </p:txBody>
      </p:sp>
    </p:spTree>
    <p:extLst>
      <p:ext uri="{BB962C8B-B14F-4D97-AF65-F5344CB8AC3E}">
        <p14:creationId xmlns:p14="http://schemas.microsoft.com/office/powerpoint/2010/main" val="1237659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Startup assignment to get familiar with working in 3D space</a:t>
            </a:r>
          </a:p>
          <a:p>
            <a:r>
              <a:rPr lang="en-US" dirty="0"/>
              <a:t>2 week project (2 checkpoints)</a:t>
            </a:r>
          </a:p>
          <a:p>
            <a:r>
              <a:rPr lang="en-US" dirty="0"/>
              <a:t>Basic engine architecture, graphics, controls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382712"/>
            <a:ext cx="4038600" cy="3028950"/>
          </a:xfrm>
        </p:spPr>
      </p:pic>
    </p:spTree>
    <p:extLst>
      <p:ext uri="{BB962C8B-B14F-4D97-AF65-F5344CB8AC3E}">
        <p14:creationId xmlns:p14="http://schemas.microsoft.com/office/powerpoint/2010/main" val="4198199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Shared Pointer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495800" cy="685800"/>
          </a:xfrm>
        </p:spPr>
        <p:txBody>
          <a:bodyPr>
            <a:normAutofit/>
          </a:bodyPr>
          <a:lstStyle/>
          <a:p>
            <a:r>
              <a:rPr lang="en-US" dirty="0"/>
              <a:t>With shared pointers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0A53E4-6B9F-47B6-A2AB-BCC3FE7BFAA8}"/>
              </a:ext>
            </a:extLst>
          </p:cNvPr>
          <p:cNvSpPr txBox="1">
            <a:spLocks/>
          </p:cNvSpPr>
          <p:nvPr/>
        </p:nvSpPr>
        <p:spPr>
          <a:xfrm>
            <a:off x="4724400" y="1200151"/>
            <a:ext cx="4495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Without shared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C15057-9DF3-470B-BB56-6929E676D0A8}"/>
              </a:ext>
            </a:extLst>
          </p:cNvPr>
          <p:cNvSpPr/>
          <p:nvPr/>
        </p:nvSpPr>
        <p:spPr>
          <a:xfrm>
            <a:off x="533400" y="1943017"/>
            <a:ext cx="4495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6"/>
                </a:solidFill>
                <a:latin typeface="Consolas" panose="020B0609020204030204" pitchFamily="49" charset="0"/>
              </a:rPr>
              <a:t>#include &lt;memory&gt; </a:t>
            </a:r>
            <a:r>
              <a:rPr lang="en-US" sz="1500" dirty="0">
                <a:solidFill>
                  <a:schemeClr val="tx2"/>
                </a:solidFill>
                <a:latin typeface="Consolas" panose="020B0609020204030204" pitchFamily="49" charset="0"/>
              </a:rPr>
              <a:t>// Include header file</a:t>
            </a:r>
            <a:endParaRPr lang="en-US" sz="1500" dirty="0">
              <a:latin typeface="Consolas" panose="020B0609020204030204" pitchFamily="49" charset="0"/>
            </a:endParaRPr>
          </a:p>
          <a:p>
            <a:r>
              <a:rPr lang="en-US" sz="1500" dirty="0"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latin typeface="Consolas" panose="020B0609020204030204" pitchFamily="49" charset="0"/>
              </a:rPr>
              <a:t>…</a:t>
            </a:r>
          </a:p>
          <a:p>
            <a:endParaRPr lang="en-US" sz="1500" dirty="0">
              <a:latin typeface="Consolas" panose="020B0609020204030204" pitchFamily="49" charset="0"/>
            </a:endParaRPr>
          </a:p>
          <a:p>
            <a:r>
              <a:rPr lang="en-US" sz="1500" dirty="0" err="1">
                <a:latin typeface="Consolas" panose="020B0609020204030204" pitchFamily="49" charset="0"/>
              </a:rPr>
              <a:t>std</a:t>
            </a:r>
            <a:r>
              <a:rPr lang="en-US" sz="1500" dirty="0">
                <a:latin typeface="Consolas" panose="020B0609020204030204" pitchFamily="49" charset="0"/>
              </a:rPr>
              <a:t>::</a:t>
            </a:r>
            <a:r>
              <a:rPr lang="en-US" sz="1500" dirty="0" err="1">
                <a:latin typeface="Consolas" panose="020B0609020204030204" pitchFamily="49" charset="0"/>
              </a:rPr>
              <a:t>shared_ptr</a:t>
            </a:r>
            <a:r>
              <a:rPr lang="en-US" sz="1500" dirty="0">
                <a:latin typeface="Consolas" panose="020B0609020204030204" pitchFamily="49" charset="0"/>
              </a:rPr>
              <a:t>&lt;</a:t>
            </a:r>
            <a:r>
              <a:rPr lang="en-US" sz="1500" dirty="0">
                <a:solidFill>
                  <a:schemeClr val="accent1"/>
                </a:solidFill>
                <a:latin typeface="Consolas" panose="020B0609020204030204" pitchFamily="49" charset="0"/>
              </a:rPr>
              <a:t>Camera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&gt; cam = 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	</a:t>
            </a:r>
            <a:r>
              <a:rPr lang="en-US" sz="1500" dirty="0" err="1">
                <a:solidFill>
                  <a:srgbClr val="FFFFFF"/>
                </a:solidFill>
                <a:latin typeface="Consolas" panose="020B0609020204030204" pitchFamily="49" charset="0"/>
              </a:rPr>
              <a:t>std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FFFFFF"/>
                </a:solidFill>
                <a:latin typeface="Consolas" panose="020B0609020204030204" pitchFamily="49" charset="0"/>
              </a:rPr>
              <a:t>make_shared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&lt;</a:t>
            </a:r>
            <a:r>
              <a:rPr lang="en-US" sz="1500" dirty="0">
                <a:solidFill>
                  <a:schemeClr val="accent1"/>
                </a:solidFill>
                <a:latin typeface="Consolas" panose="020B0609020204030204" pitchFamily="49" charset="0"/>
              </a:rPr>
              <a:t>Camera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…</a:t>
            </a:r>
            <a:endParaRPr lang="en-US" sz="15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906A10-BDA0-45D9-B206-179BFF4640CB}"/>
              </a:ext>
            </a:extLst>
          </p:cNvPr>
          <p:cNvSpPr/>
          <p:nvPr/>
        </p:nvSpPr>
        <p:spPr>
          <a:xfrm>
            <a:off x="5029200" y="1955390"/>
            <a:ext cx="4495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…</a:t>
            </a:r>
            <a:endParaRPr lang="en-US" sz="15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endParaRPr lang="en-US" sz="15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en-US" sz="1500" dirty="0">
                <a:solidFill>
                  <a:schemeClr val="accent1"/>
                </a:solidFill>
                <a:latin typeface="Consolas" panose="020B0609020204030204" pitchFamily="49" charset="0"/>
              </a:rPr>
              <a:t>Camera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 *cam = new </a:t>
            </a:r>
            <a:r>
              <a:rPr lang="en-US" sz="1500" dirty="0">
                <a:solidFill>
                  <a:schemeClr val="accent1"/>
                </a:solidFill>
                <a:latin typeface="Consolas" panose="020B0609020204030204" pitchFamily="49" charset="0"/>
              </a:rPr>
              <a:t>Camera</a:t>
            </a:r>
            <a:r>
              <a:rPr lang="en-US" sz="1500" dirty="0">
                <a:latin typeface="Consolas" panose="020B0609020204030204" pitchFamily="49" charset="0"/>
              </a:rPr>
              <a:t>()</a:t>
            </a:r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500" dirty="0">
                <a:solidFill>
                  <a:srgbClr val="FFFFFF"/>
                </a:solidFill>
                <a:latin typeface="Consolas" panose="020B0609020204030204" pitchFamily="49" charset="0"/>
              </a:rPr>
              <a:t>delete cam;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5770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7" grpId="0"/>
      <p:bldP spid="8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Copying a Shared Pointer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make as many copies of a shared pointer as you want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make_shared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&gt; s1 = …</a:t>
            </a:r>
            <a:r>
              <a:rPr lang="en-US" sz="2400" dirty="0"/>
              <a:t>;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make_shared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&gt; s2 = s1</a:t>
            </a:r>
            <a:r>
              <a:rPr lang="en-US" sz="2400" dirty="0"/>
              <a:t>;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FFFFFF"/>
                </a:solidFill>
                <a:latin typeface="Consolas" panose="020B0609020204030204" pitchFamily="49" charset="0"/>
              </a:rPr>
              <a:t>make_shared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FFFFFF"/>
                </a:solidFill>
                <a:latin typeface="Consolas" panose="020B0609020204030204" pitchFamily="49" charset="0"/>
              </a:rPr>
              <a:t>&gt; s3 = s2</a:t>
            </a:r>
            <a:r>
              <a:rPr lang="en-US" sz="2400" dirty="0"/>
              <a:t>;</a:t>
            </a:r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Each refer to the same object</a:t>
            </a:r>
          </a:p>
          <a:p>
            <a:r>
              <a:rPr lang="en-US" dirty="0"/>
              <a:t>Object managed by all shared pointers only deleted when all shared pointers go out of scope</a:t>
            </a:r>
          </a:p>
        </p:txBody>
      </p:sp>
    </p:spTree>
    <p:extLst>
      <p:ext uri="{BB962C8B-B14F-4D97-AF65-F5344CB8AC3E}">
        <p14:creationId xmlns:p14="http://schemas.microsoft.com/office/powerpoint/2010/main" val="9156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Shared Pointer Cycles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2895600"/>
          </a:xfrm>
        </p:spPr>
        <p:txBody>
          <a:bodyPr>
            <a:noAutofit/>
          </a:bodyPr>
          <a:lstStyle/>
          <a:p>
            <a:r>
              <a:rPr lang="en-US" sz="2000" dirty="0">
                <a:latin typeface="+mj-lt"/>
              </a:rPr>
              <a:t>A shared pointer counts how many other objects reference it (i.e. how many copies of the shared pointer exist)</a:t>
            </a:r>
          </a:p>
          <a:p>
            <a:pPr lvl="1"/>
            <a:r>
              <a:rPr lang="en-US" sz="2000" dirty="0">
                <a:latin typeface="+mj-lt"/>
              </a:rPr>
              <a:t>When this counter reaches 0, the shared pointer’s destructor is called</a:t>
            </a:r>
          </a:p>
          <a:p>
            <a:r>
              <a:rPr lang="en-US" sz="2000" dirty="0">
                <a:latin typeface="+mj-lt"/>
              </a:rPr>
              <a:t>Do not create “cycles” of shared pointers!</a:t>
            </a:r>
          </a:p>
          <a:p>
            <a:pPr lvl="1"/>
            <a:r>
              <a:rPr lang="en-US" sz="2000" dirty="0">
                <a:latin typeface="+mj-lt"/>
              </a:rPr>
              <a:t>If a shared pointer </a:t>
            </a:r>
            <a:r>
              <a:rPr lang="en-US" sz="2000" i="1" dirty="0">
                <a:latin typeface="+mj-lt"/>
              </a:rPr>
              <a:t>s1</a:t>
            </a:r>
            <a:r>
              <a:rPr lang="en-US" sz="2000" dirty="0">
                <a:latin typeface="+mj-lt"/>
              </a:rPr>
              <a:t> owns a shared pointer </a:t>
            </a:r>
            <a:r>
              <a:rPr lang="en-US" sz="2000" i="1" dirty="0">
                <a:latin typeface="+mj-lt"/>
              </a:rPr>
              <a:t>s2</a:t>
            </a:r>
            <a:r>
              <a:rPr lang="en-US" sz="2000" dirty="0">
                <a:latin typeface="+mj-lt"/>
              </a:rPr>
              <a:t> and </a:t>
            </a:r>
            <a:r>
              <a:rPr lang="en-US" sz="2000" i="1" dirty="0">
                <a:latin typeface="+mj-lt"/>
              </a:rPr>
              <a:t>s2</a:t>
            </a:r>
            <a:r>
              <a:rPr lang="en-US" sz="2000" dirty="0">
                <a:latin typeface="+mj-lt"/>
              </a:rPr>
              <a:t> also owns a shared pointer of </a:t>
            </a:r>
            <a:r>
              <a:rPr lang="en-US" sz="2000" i="1" dirty="0">
                <a:latin typeface="+mj-lt"/>
              </a:rPr>
              <a:t>s1</a:t>
            </a:r>
            <a:r>
              <a:rPr lang="en-US" sz="2000" dirty="0">
                <a:latin typeface="+mj-lt"/>
              </a:rPr>
              <a:t>, you will get a memory leak!</a:t>
            </a:r>
          </a:p>
        </p:txBody>
      </p:sp>
    </p:spTree>
    <p:extLst>
      <p:ext uri="{BB962C8B-B14F-4D97-AF65-F5344CB8AC3E}">
        <p14:creationId xmlns:p14="http://schemas.microsoft.com/office/powerpoint/2010/main" val="345369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Shared Pointer Cycles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2895600"/>
          </a:xfrm>
        </p:spPr>
        <p:txBody>
          <a:bodyPr>
            <a:noAutofit/>
          </a:bodyPr>
          <a:lstStyle/>
          <a:p>
            <a:r>
              <a:rPr lang="en-US" sz="2000" dirty="0"/>
              <a:t>Consider an Application </a:t>
            </a:r>
            <a:r>
              <a:rPr lang="en-US" sz="2000" i="1" dirty="0"/>
              <a:t>a</a:t>
            </a:r>
            <a:r>
              <a:rPr lang="en-US" sz="2000" dirty="0"/>
              <a:t> that owns a std::</a:t>
            </a:r>
            <a:r>
              <a:rPr lang="en-US" sz="2000" dirty="0" err="1"/>
              <a:t>shared_ptr</a:t>
            </a:r>
            <a:r>
              <a:rPr lang="en-US" sz="2000" dirty="0"/>
              <a:t>&lt;Screen&gt; </a:t>
            </a:r>
            <a:r>
              <a:rPr lang="en-US" sz="2000" i="1" dirty="0"/>
              <a:t>s. </a:t>
            </a:r>
            <a:r>
              <a:rPr lang="en-US" sz="2000" dirty="0"/>
              <a:t>If </a:t>
            </a:r>
            <a:r>
              <a:rPr lang="en-US" sz="2000" i="1" dirty="0"/>
              <a:t>s</a:t>
            </a:r>
            <a:r>
              <a:rPr lang="en-US" sz="2000" dirty="0"/>
              <a:t> owns a std::</a:t>
            </a:r>
            <a:r>
              <a:rPr lang="en-US" sz="2000" dirty="0" err="1"/>
              <a:t>shared_ptr</a:t>
            </a:r>
            <a:r>
              <a:rPr lang="en-US" sz="2000" dirty="0"/>
              <a:t>&lt;Application&gt; to </a:t>
            </a:r>
            <a:r>
              <a:rPr lang="en-US" sz="2000" i="1" dirty="0"/>
              <a:t>a</a:t>
            </a:r>
            <a:r>
              <a:rPr lang="en-US" sz="2000" dirty="0"/>
              <a:t>, then </a:t>
            </a:r>
            <a:r>
              <a:rPr lang="en-US" sz="2000" i="1" dirty="0"/>
              <a:t>a</a:t>
            </a:r>
            <a:r>
              <a:rPr lang="en-US" sz="2000" dirty="0"/>
              <a:t> cannot be destroyed without manually destroying </a:t>
            </a:r>
            <a:r>
              <a:rPr lang="en-US" sz="2000" i="1" dirty="0"/>
              <a:t>s</a:t>
            </a:r>
          </a:p>
          <a:p>
            <a:pPr lvl="1"/>
            <a:r>
              <a:rPr lang="en-US" sz="2000" dirty="0"/>
              <a:t>Why? Consider the diagram below. Application </a:t>
            </a:r>
            <a:r>
              <a:rPr lang="en-US" sz="2000" i="1" dirty="0"/>
              <a:t>a</a:t>
            </a:r>
            <a:r>
              <a:rPr lang="en-US" sz="2000" dirty="0"/>
              <a:t> is referenced </a:t>
            </a:r>
            <a:r>
              <a:rPr lang="en-US" sz="2000" b="1" dirty="0"/>
              <a:t>twice</a:t>
            </a:r>
            <a:r>
              <a:rPr lang="en-US" sz="2000" dirty="0"/>
              <a:t> (by the rest of the program and by </a:t>
            </a:r>
            <a:r>
              <a:rPr lang="en-US" sz="2000" i="1" dirty="0"/>
              <a:t>s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When we destroy the rest of the program, Application </a:t>
            </a:r>
            <a:r>
              <a:rPr lang="en-US" sz="2000" i="1" dirty="0"/>
              <a:t>a</a:t>
            </a:r>
            <a:r>
              <a:rPr lang="en-US" sz="2000" dirty="0"/>
              <a:t> is not destroyed because its reference counter decreases from 2 to 1 </a:t>
            </a:r>
            <a:r>
              <a:rPr lang="en-US" sz="2000" dirty="0">
                <a:sym typeface="Wingdings" pitchFamily="2" charset="2"/>
              </a:rPr>
              <a:t>(so the counter does not reach 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9CCD0-0229-4249-A1A7-59D653703153}"/>
              </a:ext>
            </a:extLst>
          </p:cNvPr>
          <p:cNvSpPr txBox="1"/>
          <p:nvPr/>
        </p:nvSpPr>
        <p:spPr>
          <a:xfrm>
            <a:off x="1219200" y="4232671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Rest of 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7F149AB-FF8D-8446-97F2-12B0EADA82B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971800" y="4417337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8EF390-80BE-4A4D-892F-5E04BCA44E25}"/>
              </a:ext>
            </a:extLst>
          </p:cNvPr>
          <p:cNvSpPr txBox="1"/>
          <p:nvPr/>
        </p:nvSpPr>
        <p:spPr>
          <a:xfrm>
            <a:off x="4191000" y="4232671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 </a:t>
            </a:r>
            <a:r>
              <a:rPr lang="en-US" i="1" dirty="0"/>
              <a:t>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2098E9-BB03-9F48-B1BF-85EDBF5C1D4C}"/>
              </a:ext>
            </a:extLst>
          </p:cNvPr>
          <p:cNvSpPr txBox="1"/>
          <p:nvPr/>
        </p:nvSpPr>
        <p:spPr>
          <a:xfrm>
            <a:off x="6096000" y="4232671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</a:t>
            </a:r>
            <a:r>
              <a:rPr lang="en-US" i="1" dirty="0"/>
              <a:t>s</a:t>
            </a:r>
            <a:endParaRPr lang="en-US" dirty="0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FF8CF2AD-D51B-874D-BFE1-6C7A94549F05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27156" y="3304043"/>
            <a:ext cx="12700" cy="1905000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DADE5D35-4439-B145-A9CB-A1AD182DCD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46750" y="3649503"/>
            <a:ext cx="12700" cy="1905000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09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Shared Pointer Cycles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505200"/>
          </a:xfrm>
        </p:spPr>
        <p:txBody>
          <a:bodyPr>
            <a:noAutofit/>
          </a:bodyPr>
          <a:lstStyle/>
          <a:p>
            <a:r>
              <a:rPr lang="en-US" sz="2400" dirty="0"/>
              <a:t>It is very common for a Screen to want to reference the Application that owns it</a:t>
            </a:r>
          </a:p>
          <a:p>
            <a:pPr lvl="1"/>
            <a:r>
              <a:rPr lang="en-US" sz="2400" dirty="0"/>
              <a:t>We can have this behavior and avoid memory leaks by having the screen own a </a:t>
            </a:r>
            <a:r>
              <a:rPr lang="en-US" sz="2400" b="1" i="1" dirty="0"/>
              <a:t>raw</a:t>
            </a:r>
            <a:r>
              <a:rPr lang="en-US" sz="2400" i="1" dirty="0"/>
              <a:t> </a:t>
            </a:r>
            <a:r>
              <a:rPr lang="en-US" sz="2400" dirty="0"/>
              <a:t>pointer to the application</a:t>
            </a:r>
          </a:p>
          <a:p>
            <a:pPr lvl="1"/>
            <a:r>
              <a:rPr lang="en-US" sz="2400" dirty="0"/>
              <a:t>This is safe to do because the Application owns the Screen, but the Screen does not own the application (shared pointers shown ownership)</a:t>
            </a:r>
          </a:p>
          <a:p>
            <a:r>
              <a:rPr lang="en-US" sz="2400" dirty="0">
                <a:sym typeface="Wingdings" pitchFamily="2" charset="2"/>
              </a:rPr>
              <a:t>This pattern will be useful when we talk about about </a:t>
            </a:r>
            <a:r>
              <a:rPr lang="en-US" sz="2400" dirty="0" err="1">
                <a:sym typeface="Wingdings" pitchFamily="2" charset="2"/>
              </a:rPr>
              <a:t>GameWorlds</a:t>
            </a:r>
            <a:r>
              <a:rPr lang="en-US" sz="2400" dirty="0">
                <a:sym typeface="Wingdings" pitchFamily="2" charset="2"/>
              </a:rPr>
              <a:t>, </a:t>
            </a:r>
            <a:r>
              <a:rPr lang="en-US" sz="2400" dirty="0" err="1">
                <a:sym typeface="Wingdings" pitchFamily="2" charset="2"/>
              </a:rPr>
              <a:t>GameObjects</a:t>
            </a:r>
            <a:r>
              <a:rPr lang="en-US" sz="2400" dirty="0">
                <a:sym typeface="Wingdings" pitchFamily="2" charset="2"/>
              </a:rPr>
              <a:t> and Components as well!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85D3B3-DAF2-8D45-81FA-73E543222EF2}"/>
              </a:ext>
            </a:extLst>
          </p:cNvPr>
          <p:cNvSpPr txBox="1"/>
          <p:nvPr/>
        </p:nvSpPr>
        <p:spPr>
          <a:xfrm>
            <a:off x="4191000" y="4232671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2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/>
              <a:t>Unique/shared pointers make memory management easier</a:t>
            </a:r>
          </a:p>
          <a:p>
            <a:r>
              <a:rPr lang="en-US" dirty="0"/>
              <a:t>Please don’t have memory leaks in your </a:t>
            </a:r>
            <a:r>
              <a:rPr lang="en-US" dirty="0" err="1"/>
              <a:t>handin</a:t>
            </a:r>
            <a:r>
              <a:rPr lang="en-US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198487306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84588A02-B8A4-7D46-8320-BFC98E596BAE}"/>
              </a:ext>
            </a:extLst>
          </p:cNvPr>
          <p:cNvSpPr txBox="1">
            <a:spLocks/>
          </p:cNvSpPr>
          <p:nvPr/>
        </p:nvSpPr>
        <p:spPr>
          <a:xfrm>
            <a:off x="1143000" y="3119553"/>
            <a:ext cx="6858000" cy="823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Tw Cen M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Warmup 1 is released! Good luck!</a:t>
            </a:r>
          </a:p>
        </p:txBody>
      </p:sp>
    </p:spTree>
    <p:extLst>
      <p:ext uri="{BB962C8B-B14F-4D97-AF65-F5344CB8AC3E}">
        <p14:creationId xmlns:p14="http://schemas.microsoft.com/office/powerpoint/2010/main" val="3684317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3765</Words>
  <Application>Microsoft Macintosh PowerPoint</Application>
  <PresentationFormat>On-screen Show (16:9)</PresentationFormat>
  <Paragraphs>620</Paragraphs>
  <Slides>96</Slides>
  <Notes>51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3" baseType="lpstr">
      <vt:lpstr>Arial</vt:lpstr>
      <vt:lpstr>Calibri</vt:lpstr>
      <vt:lpstr>Century Gothic</vt:lpstr>
      <vt:lpstr>Consolas</vt:lpstr>
      <vt:lpstr>Karmina</vt:lpstr>
      <vt:lpstr>Tw Cen MT</vt:lpstr>
      <vt:lpstr>Office Theme</vt:lpstr>
      <vt:lpstr>Welcome to CS1950u!</vt:lpstr>
      <vt:lpstr>Staff</vt:lpstr>
      <vt:lpstr>A word from our sponsor</vt:lpstr>
      <vt:lpstr>Goals</vt:lpstr>
      <vt:lpstr>Class Goals</vt:lpstr>
      <vt:lpstr>Useful Skills</vt:lpstr>
      <vt:lpstr>Assignments</vt:lpstr>
      <vt:lpstr>Projects</vt:lpstr>
      <vt:lpstr>Warmup</vt:lpstr>
      <vt:lpstr>Platformer</vt:lpstr>
      <vt:lpstr>Final</vt:lpstr>
      <vt:lpstr>Class Roadmap</vt:lpstr>
      <vt:lpstr>Class Roadmap</vt:lpstr>
      <vt:lpstr>Grading</vt:lpstr>
      <vt:lpstr>Grading</vt:lpstr>
      <vt:lpstr>Grading</vt:lpstr>
      <vt:lpstr>Final Grades</vt:lpstr>
      <vt:lpstr>Grading</vt:lpstr>
      <vt:lpstr>Design Checks</vt:lpstr>
      <vt:lpstr>Incomplete Handins</vt:lpstr>
      <vt:lpstr>Incomplete Handins</vt:lpstr>
      <vt:lpstr>Out of Retries</vt:lpstr>
      <vt:lpstr>Please hand in on time!</vt:lpstr>
      <vt:lpstr>Questions?</vt:lpstr>
      <vt:lpstr>Class Times</vt:lpstr>
      <vt:lpstr>Class Times</vt:lpstr>
      <vt:lpstr>Expected hours</vt:lpstr>
      <vt:lpstr>Other course policies</vt:lpstr>
      <vt:lpstr>Collaboration Policy</vt:lpstr>
      <vt:lpstr>CS1950U as a Capstone</vt:lpstr>
      <vt:lpstr>Slack</vt:lpstr>
      <vt:lpstr>Style Guide</vt:lpstr>
      <vt:lpstr>Test Your Code</vt:lpstr>
      <vt:lpstr>About Registration</vt:lpstr>
      <vt:lpstr>Registering for CS1950U</vt:lpstr>
      <vt:lpstr>Registering for CS1950U</vt:lpstr>
      <vt:lpstr>Questions?</vt:lpstr>
      <vt:lpstr>Introductions!</vt:lpstr>
      <vt:lpstr>What is a game engine?</vt:lpstr>
      <vt:lpstr>What is a game engine?</vt:lpstr>
      <vt:lpstr>What is a game engine?</vt:lpstr>
      <vt:lpstr>What does this look like?</vt:lpstr>
      <vt:lpstr>What does this look like?</vt:lpstr>
      <vt:lpstr>AN ESSENTIAL interface</vt:lpstr>
      <vt:lpstr>A game generally needs…</vt:lpstr>
      <vt:lpstr>Ticks</vt:lpstr>
      <vt:lpstr>Draws</vt:lpstr>
      <vt:lpstr>Input Events</vt:lpstr>
      <vt:lpstr>Putting it Together</vt:lpstr>
      <vt:lpstr>Putting it Together</vt:lpstr>
      <vt:lpstr>Questions?</vt:lpstr>
      <vt:lpstr>SCREEN Management</vt:lpstr>
      <vt:lpstr>We have an Application</vt:lpstr>
      <vt:lpstr>Screens within Application</vt:lpstr>
      <vt:lpstr>Keeping track of Screens</vt:lpstr>
      <vt:lpstr>What are Screens good for?</vt:lpstr>
      <vt:lpstr>Questions?</vt:lpstr>
      <vt:lpstr>Camera</vt:lpstr>
      <vt:lpstr>Cameras</vt:lpstr>
      <vt:lpstr>Cameras in 3D Space</vt:lpstr>
      <vt:lpstr>Camera Orientation</vt:lpstr>
      <vt:lpstr>Camera Orientation</vt:lpstr>
      <vt:lpstr>Camera position</vt:lpstr>
      <vt:lpstr>Other Camera Parameters</vt:lpstr>
      <vt:lpstr>Our Camera Class</vt:lpstr>
      <vt:lpstr>Questions?</vt:lpstr>
      <vt:lpstr>Basic Graphics</vt:lpstr>
      <vt:lpstr>Motivation</vt:lpstr>
      <vt:lpstr>Graphics Object</vt:lpstr>
      <vt:lpstr>Other Classes</vt:lpstr>
      <vt:lpstr>Doing it Yourself</vt:lpstr>
      <vt:lpstr>Questions?</vt:lpstr>
      <vt:lpstr>Player Movement</vt:lpstr>
      <vt:lpstr>Coordinate systems</vt:lpstr>
      <vt:lpstr>Horizontal Movement</vt:lpstr>
      <vt:lpstr>Vertical Movement</vt:lpstr>
      <vt:lpstr>Cs195u Support Code</vt:lpstr>
      <vt:lpstr>Support Code Overview</vt:lpstr>
      <vt:lpstr>Support Code Overview</vt:lpstr>
      <vt:lpstr>Support Code Overview</vt:lpstr>
      <vt:lpstr>Setup Guide</vt:lpstr>
      <vt:lpstr>On Your Own</vt:lpstr>
      <vt:lpstr>Qt vs. STDLib</vt:lpstr>
      <vt:lpstr>Qt vs. C++ STDLib</vt:lpstr>
      <vt:lpstr>SMART POINTERS</vt:lpstr>
      <vt:lpstr>Raw pointers</vt:lpstr>
      <vt:lpstr>Smart Pointers</vt:lpstr>
      <vt:lpstr>Shared Pointers</vt:lpstr>
      <vt:lpstr>Creating a Shared Pointer</vt:lpstr>
      <vt:lpstr>Creating a Shared Pointer</vt:lpstr>
      <vt:lpstr>Copying a Shared Pointer</vt:lpstr>
      <vt:lpstr>Avoid Shared Pointer Cycles</vt:lpstr>
      <vt:lpstr>Avoid Shared Pointer Cycles</vt:lpstr>
      <vt:lpstr>Avoid Shared Pointer Cycles</vt:lpstr>
      <vt:lpstr>In Summary…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/>
  <cp:lastModifiedBy/>
  <cp:revision>1</cp:revision>
  <dcterms:created xsi:type="dcterms:W3CDTF">2012-09-05T22:59:59Z</dcterms:created>
  <dcterms:modified xsi:type="dcterms:W3CDTF">2021-01-26T15:57:32Z</dcterms:modified>
</cp:coreProperties>
</file>

<file path=docProps/thumbnail.jpeg>
</file>